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8" r:id="rId2"/>
    <p:sldId id="257" r:id="rId3"/>
    <p:sldId id="259" r:id="rId4"/>
    <p:sldId id="256" r:id="rId5"/>
    <p:sldId id="288" r:id="rId6"/>
    <p:sldId id="286"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 id="279" r:id="rId22"/>
    <p:sldId id="278" r:id="rId23"/>
    <p:sldId id="280" r:id="rId24"/>
    <p:sldId id="281" r:id="rId25"/>
    <p:sldId id="282" r:id="rId26"/>
    <p:sldId id="283" r:id="rId27"/>
    <p:sldId id="287" r:id="rId28"/>
    <p:sldId id="289" r:id="rId29"/>
    <p:sldId id="290" r:id="rId30"/>
    <p:sldId id="291" r:id="rId31"/>
    <p:sldId id="292" r:id="rId32"/>
    <p:sldId id="284" r:id="rId33"/>
    <p:sldId id="285" r:id="rId34"/>
    <p:sldId id="277" r:id="rId35"/>
    <p:sldId id="293" r:id="rId36"/>
    <p:sldId id="274" r:id="rId37"/>
    <p:sldId id="29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p:cViewPr>
        <p:scale>
          <a:sx n="76" d="100"/>
          <a:sy n="76" d="100"/>
        </p:scale>
        <p:origin x="-1218"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B37950-ABC1-42E4-87DC-389566C67CD6}" type="datetimeFigureOut">
              <a:rPr lang="en-US" smtClean="0"/>
              <a:t>2/21/2023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A5ECFA-01A3-4622-8AEB-0BE4C2D40259}" type="slidenum">
              <a:rPr lang="en-US" smtClean="0"/>
              <a:t>‹#›</a:t>
            </a:fld>
            <a:endParaRPr lang="en-US"/>
          </a:p>
        </p:txBody>
      </p:sp>
    </p:spTree>
    <p:extLst>
      <p:ext uri="{BB962C8B-B14F-4D97-AF65-F5344CB8AC3E}">
        <p14:creationId xmlns:p14="http://schemas.microsoft.com/office/powerpoint/2010/main" val="1092060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2A529D6-1BB1-4C7B-BA88-A57B55A8B445}" type="slidenum">
              <a:rPr lang="en-US">
                <a:latin typeface="Arial" charset="0"/>
              </a:rPr>
              <a:pPr eaLnBrk="1" hangingPunct="1"/>
              <a:t>2</a:t>
            </a:fld>
            <a:endParaRPr lang="en-US">
              <a:latin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A5ECFA-01A3-4622-8AEB-0BE4C2D40259}" type="slidenum">
              <a:rPr lang="en-US" smtClean="0"/>
              <a:t>4</a:t>
            </a:fld>
            <a:endParaRPr lang="en-US"/>
          </a:p>
        </p:txBody>
      </p:sp>
    </p:spTree>
    <p:extLst>
      <p:ext uri="{BB962C8B-B14F-4D97-AF65-F5344CB8AC3E}">
        <p14:creationId xmlns:p14="http://schemas.microsoft.com/office/powerpoint/2010/main" val="1272534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6DFEBD0-F9C2-4569-910B-CB6D4B1E59A5}" type="slidenum">
              <a:rPr lang="en-US">
                <a:latin typeface="Arial" charset="0"/>
              </a:rPr>
              <a:pPr eaLnBrk="1" hangingPunct="1"/>
              <a:t>12</a:t>
            </a:fld>
            <a:endParaRPr lang="en-US">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4DDF0E4-FF9A-446E-B73D-DE8321C21BCC}" type="slidenum">
              <a:rPr lang="en-US">
                <a:latin typeface="Arial" charset="0"/>
              </a:rPr>
              <a:pPr eaLnBrk="1" hangingPunct="1"/>
              <a:t>15</a:t>
            </a:fld>
            <a:endParaRPr lang="en-US">
              <a:latin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F9BC8AF-2E39-4296-B37B-DD0D95F1062F}" type="slidenum">
              <a:rPr lang="en-US">
                <a:latin typeface="Arial" charset="0"/>
              </a:rPr>
              <a:pPr eaLnBrk="1" hangingPunct="1"/>
              <a:t>16</a:t>
            </a:fld>
            <a:endParaRPr lang="en-US">
              <a:latin typeface="Arial" charset="0"/>
            </a:endParaRPr>
          </a:p>
        </p:txBody>
      </p:sp>
      <p:sp>
        <p:nvSpPr>
          <p:cNvPr id="63491" name="Text Box 2"/>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endParaRPr lang="en-US"/>
          </a:p>
        </p:txBody>
      </p:sp>
      <p:sp>
        <p:nvSpPr>
          <p:cNvPr id="63492" name="Rectangle 3"/>
          <p:cNvSpPr>
            <a:spLocks noGrp="1" noChangeArrowheads="1"/>
          </p:cNvSpPr>
          <p:nvPr>
            <p:ph type="body"/>
          </p:nvPr>
        </p:nvSpPr>
        <p:spPr>
          <a:xfrm>
            <a:off x="685800" y="4343400"/>
            <a:ext cx="5483225" cy="4111625"/>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76A154A-355D-42AB-954F-B00B437B72DE}" type="slidenum">
              <a:rPr lang="en-US">
                <a:latin typeface="Arial" charset="0"/>
              </a:rPr>
              <a:pPr eaLnBrk="1" hangingPunct="1"/>
              <a:t>24</a:t>
            </a:fld>
            <a:endParaRPr lang="en-US">
              <a:latin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A6B4E62-0FEA-49E8-9F82-5F51B53F74A0}" type="slidenum">
              <a:rPr lang="en-US" smtClean="0">
                <a:latin typeface="Arial" charset="0"/>
              </a:rPr>
              <a:pPr eaLnBrk="1" hangingPunct="1"/>
              <a:t>26</a:t>
            </a:fld>
            <a:endParaRPr lang="en-US" smtClean="0">
              <a:latin typeface="Arial"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B3C6BC2-FBE5-48BA-8E23-295235F12ECA}" type="slidenum">
              <a:rPr lang="en-US" smtClean="0">
                <a:latin typeface="Arial" charset="0"/>
              </a:rPr>
              <a:pPr eaLnBrk="1" hangingPunct="1"/>
              <a:t>32</a:t>
            </a:fld>
            <a:endParaRPr lang="en-US" smtClean="0">
              <a:latin typeface="Arial"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8A7F15F-820E-42E4-AB4B-55EF39EF1950}" type="slidenum">
              <a:rPr lang="en-US" smtClean="0">
                <a:latin typeface="Arial" charset="0"/>
              </a:rPr>
              <a:pPr eaLnBrk="1" hangingPunct="1"/>
              <a:t>33</a:t>
            </a:fld>
            <a:endParaRPr lang="en-US" smtClean="0">
              <a:latin typeface="Arial"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924B22-C427-4E6D-92AE-0D25599A3E88}" type="datetimeFigureOut">
              <a:rPr lang="en-US" smtClean="0"/>
              <a:t>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826919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924B22-C427-4E6D-92AE-0D25599A3E88}" type="datetimeFigureOut">
              <a:rPr lang="en-US" smtClean="0"/>
              <a:t>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422177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924B22-C427-4E6D-92AE-0D25599A3E88}" type="datetimeFigureOut">
              <a:rPr lang="en-US" smtClean="0"/>
              <a:t>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452724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3C1B862-7476-45E6-97D8-2493FAC17C97}" type="slidenum">
              <a:rPr lang="en-US"/>
              <a:pPr>
                <a:defRPr/>
              </a:pPr>
              <a:t>‹#›</a:t>
            </a:fld>
            <a:endParaRPr lang="en-US"/>
          </a:p>
        </p:txBody>
      </p:sp>
    </p:spTree>
    <p:extLst>
      <p:ext uri="{BB962C8B-B14F-4D97-AF65-F5344CB8AC3E}">
        <p14:creationId xmlns:p14="http://schemas.microsoft.com/office/powerpoint/2010/main" val="4216749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924B22-C427-4E6D-92AE-0D25599A3E88}" type="datetimeFigureOut">
              <a:rPr lang="en-US" smtClean="0"/>
              <a:t>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1311539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924B22-C427-4E6D-92AE-0D25599A3E88}" type="datetimeFigureOut">
              <a:rPr lang="en-US" smtClean="0"/>
              <a:t>2/21/2023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3552171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924B22-C427-4E6D-92AE-0D25599A3E88}" type="datetimeFigureOut">
              <a:rPr lang="en-US" smtClean="0"/>
              <a:t>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377750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924B22-C427-4E6D-92AE-0D25599A3E88}" type="datetimeFigureOut">
              <a:rPr lang="en-US" smtClean="0"/>
              <a:t>2/21/2023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120007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924B22-C427-4E6D-92AE-0D25599A3E88}" type="datetimeFigureOut">
              <a:rPr lang="en-US" smtClean="0"/>
              <a:t>2/21/2023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1714504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924B22-C427-4E6D-92AE-0D25599A3E88}" type="datetimeFigureOut">
              <a:rPr lang="en-US" smtClean="0"/>
              <a:t>2/21/2023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3471588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924B22-C427-4E6D-92AE-0D25599A3E88}" type="datetimeFigureOut">
              <a:rPr lang="en-US" smtClean="0"/>
              <a:t>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3428766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924B22-C427-4E6D-92AE-0D25599A3E88}" type="datetimeFigureOut">
              <a:rPr lang="en-US" smtClean="0"/>
              <a:t>2/21/2023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AE5CBE-F726-4133-886B-048ED1D6A27A}" type="slidenum">
              <a:rPr lang="en-US" smtClean="0"/>
              <a:t>‹#›</a:t>
            </a:fld>
            <a:endParaRPr lang="en-US"/>
          </a:p>
        </p:txBody>
      </p:sp>
    </p:spTree>
    <p:extLst>
      <p:ext uri="{BB962C8B-B14F-4D97-AF65-F5344CB8AC3E}">
        <p14:creationId xmlns:p14="http://schemas.microsoft.com/office/powerpoint/2010/main" val="2598814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924B22-C427-4E6D-92AE-0D25599A3E88}" type="datetimeFigureOut">
              <a:rPr lang="en-US" smtClean="0"/>
              <a:t>2/21/2023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AE5CBE-F726-4133-886B-048ED1D6A27A}" type="slidenum">
              <a:rPr lang="en-US" smtClean="0"/>
              <a:t>‹#›</a:t>
            </a:fld>
            <a:endParaRPr lang="en-US"/>
          </a:p>
        </p:txBody>
      </p:sp>
    </p:spTree>
    <p:extLst>
      <p:ext uri="{BB962C8B-B14F-4D97-AF65-F5344CB8AC3E}">
        <p14:creationId xmlns:p14="http://schemas.microsoft.com/office/powerpoint/2010/main" val="488189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jpeg"/><Relationship Id="rId7" Type="http://schemas.openxmlformats.org/officeDocument/2006/relationships/image" Target="../media/image9.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vietnamnet.vn/vn/doi-song/ung-thu-quai-thai-vi-chat-bao-quan-thuc-pham-124169.html" TargetMode="Externa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7.xml"/><Relationship Id="rId4" Type="http://schemas.openxmlformats.org/officeDocument/2006/relationships/image" Target="../media/image13.gif"/></Relationships>
</file>

<file path=ppt/slides/_rels/slide30.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61.gif"/><Relationship Id="rId3" Type="http://schemas.openxmlformats.org/officeDocument/2006/relationships/image" Target="../media/image57.wmf"/><Relationship Id="rId7" Type="http://schemas.openxmlformats.org/officeDocument/2006/relationships/image" Target="../media/image60.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0.gif"/><Relationship Id="rId5" Type="http://schemas.openxmlformats.org/officeDocument/2006/relationships/image" Target="../media/image59.gif"/><Relationship Id="rId4" Type="http://schemas.openxmlformats.org/officeDocument/2006/relationships/image" Target="../media/image58.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2.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Đa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48200" cy="3141784"/>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14" descr="luu đ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2889" y="-36342"/>
            <a:ext cx="4648200" cy="3141784"/>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18" desc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0883" y="3172264"/>
            <a:ext cx="4495800" cy="352395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19" descr="thuoc bvtv"/>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141784"/>
            <a:ext cx="4720883" cy="364704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47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childTnLst>
                          </p:cTn>
                        </p:par>
                        <p:par>
                          <p:cTn id="16" fill="hold">
                            <p:stCondLst>
                              <p:cond delay="6000"/>
                            </p:stCondLst>
                            <p:childTnLst>
                              <p:par>
                                <p:cTn id="17" presetID="21" presetClass="entr" presetSubtype="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8" name="Picture 4" descr="lo phan 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4267200" cy="2438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9274" name="Picture 10" descr="thuo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600200"/>
            <a:ext cx="4495800" cy="2438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9275" name="Picture 11" descr="thuy ngan trong k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4114800"/>
            <a:ext cx="4495800" cy="2590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9221" name="Text Box 13"/>
          <p:cNvSpPr txBox="1">
            <a:spLocks noChangeArrowheads="1"/>
          </p:cNvSpPr>
          <p:nvPr/>
        </p:nvSpPr>
        <p:spPr bwMode="auto">
          <a:xfrm>
            <a:off x="0" y="0"/>
            <a:ext cx="9144000" cy="1015663"/>
          </a:xfrm>
          <a:prstGeom prst="rect">
            <a:avLst/>
          </a:prstGeom>
          <a:gradFill rotWithShape="1">
            <a:gsLst>
              <a:gs pos="0">
                <a:srgbClr val="C4E4E6"/>
              </a:gs>
              <a:gs pos="50000">
                <a:srgbClr val="CCFFFF"/>
              </a:gs>
              <a:gs pos="100000">
                <a:srgbClr val="C4E4E6"/>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buClr>
                <a:srgbClr val="FF0000"/>
              </a:buClr>
              <a:buFont typeface="Wingdings" pitchFamily="2" charset="2"/>
              <a:buNone/>
            </a:pPr>
            <a:r>
              <a:rPr lang="en-US" sz="2000" b="1" dirty="0" err="1">
                <a:latin typeface="Times New Roman" pitchFamily="18" charset="0"/>
                <a:cs typeface="Times New Roman" pitchFamily="18" charset="0"/>
              </a:rPr>
              <a:t>Tiết</a:t>
            </a:r>
            <a:r>
              <a:rPr lang="en-US" sz="2000" b="1" dirty="0">
                <a:latin typeface="Times New Roman" pitchFamily="18" charset="0"/>
                <a:cs typeface="Times New Roman" pitchFamily="18" charset="0"/>
              </a:rPr>
              <a:t> 24 - </a:t>
            </a:r>
            <a:r>
              <a:rPr lang="en-US" sz="2000" b="1" dirty="0" err="1">
                <a:latin typeface="Times New Roman" pitchFamily="18" charset="0"/>
                <a:cs typeface="Times New Roman" pitchFamily="18" charset="0"/>
              </a:rPr>
              <a:t>Bài</a:t>
            </a:r>
            <a:r>
              <a:rPr lang="en-US" sz="2000" b="1" dirty="0">
                <a:latin typeface="Times New Roman" pitchFamily="18" charset="0"/>
                <a:cs typeface="Times New Roman" pitchFamily="18" charset="0"/>
              </a:rPr>
              <a:t> 15.</a:t>
            </a:r>
            <a:r>
              <a:rPr lang="en-US" sz="2400" b="1" dirty="0">
                <a:latin typeface="Times New Roman" pitchFamily="18" charset="0"/>
                <a:cs typeface="Times New Roman" pitchFamily="18" charset="0"/>
              </a:rPr>
              <a:t> PHÒNG NGỪA TAI NẠN VŨ KHÍ, CHÁY, NỔ </a:t>
            </a:r>
          </a:p>
          <a:p>
            <a:pPr algn="ctr" eaLnBrk="1" hangingPunct="1">
              <a:spcBef>
                <a:spcPct val="50000"/>
              </a:spcBef>
              <a:buClr>
                <a:srgbClr val="FF0000"/>
              </a:buClr>
              <a:buFont typeface="Wingdings" pitchFamily="2" charset="2"/>
              <a:buNone/>
            </a:pPr>
            <a:r>
              <a:rPr lang="en-US" sz="2400" b="1" dirty="0">
                <a:latin typeface="Times New Roman" pitchFamily="18" charset="0"/>
                <a:cs typeface="Times New Roman" pitchFamily="18" charset="0"/>
              </a:rPr>
              <a:t>VÀ CÁC CHẤT ĐỘC HẠI</a:t>
            </a:r>
          </a:p>
        </p:txBody>
      </p:sp>
      <p:sp>
        <p:nvSpPr>
          <p:cNvPr id="9222" name="Rectangle 14"/>
          <p:cNvSpPr>
            <a:spLocks noChangeArrowheads="1"/>
          </p:cNvSpPr>
          <p:nvPr/>
        </p:nvSpPr>
        <p:spPr bwMode="auto">
          <a:xfrm>
            <a:off x="304800" y="1066800"/>
            <a:ext cx="7939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sz="2800" b="1" dirty="0">
                <a:latin typeface="Times New Roman" pitchFamily="18" charset="0"/>
                <a:cs typeface="Times New Roman" pitchFamily="18" charset="0"/>
              </a:rPr>
              <a:t>1.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loại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vũ</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nổ</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cháy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hại</a:t>
            </a:r>
            <a:r>
              <a:rPr lang="en-US" sz="2800" b="1" dirty="0">
                <a:latin typeface="Times New Roman" pitchFamily="18" charset="0"/>
                <a:cs typeface="Times New Roman" pitchFamily="18" charset="0"/>
              </a:rPr>
              <a:t>:</a:t>
            </a:r>
          </a:p>
        </p:txBody>
      </p:sp>
      <p:pic>
        <p:nvPicPr>
          <p:cNvPr id="139279" name="Picture 15" descr="thuy ngn trong nuo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114800"/>
            <a:ext cx="4295775" cy="2590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9280" name="Picture 16" descr="thuoc bvtv"/>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1600200"/>
            <a:ext cx="2057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18404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39268"/>
                                        </p:tgtEl>
                                        <p:attrNameLst>
                                          <p:attrName>style.visibility</p:attrName>
                                        </p:attrNameLst>
                                      </p:cBhvr>
                                      <p:to>
                                        <p:strVal val="visible"/>
                                      </p:to>
                                    </p:set>
                                    <p:animEffect transition="in" filter="box(in)">
                                      <p:cBhvr>
                                        <p:cTn id="7" dur="500"/>
                                        <p:tgtEl>
                                          <p:spTgt spid="139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39274"/>
                                        </p:tgtEl>
                                        <p:attrNameLst>
                                          <p:attrName>style.visibility</p:attrName>
                                        </p:attrNameLst>
                                      </p:cBhvr>
                                      <p:to>
                                        <p:strVal val="visible"/>
                                      </p:to>
                                    </p:set>
                                    <p:animEffect transition="in" filter="box(in)">
                                      <p:cBhvr>
                                        <p:cTn id="12" dur="500"/>
                                        <p:tgtEl>
                                          <p:spTgt spid="139274"/>
                                        </p:tgtEl>
                                      </p:cBhvr>
                                    </p:animEffect>
                                  </p:childTnLst>
                                </p:cTn>
                              </p:par>
                              <p:par>
                                <p:cTn id="13" presetID="4" presetClass="entr" presetSubtype="16" fill="hold" nodeType="withEffect">
                                  <p:stCondLst>
                                    <p:cond delay="0"/>
                                  </p:stCondLst>
                                  <p:childTnLst>
                                    <p:set>
                                      <p:cBhvr>
                                        <p:cTn id="14" dur="1" fill="hold">
                                          <p:stCondLst>
                                            <p:cond delay="0"/>
                                          </p:stCondLst>
                                        </p:cTn>
                                        <p:tgtEl>
                                          <p:spTgt spid="139280"/>
                                        </p:tgtEl>
                                        <p:attrNameLst>
                                          <p:attrName>style.visibility</p:attrName>
                                        </p:attrNameLst>
                                      </p:cBhvr>
                                      <p:to>
                                        <p:strVal val="visible"/>
                                      </p:to>
                                    </p:set>
                                    <p:animEffect transition="in" filter="box(in)">
                                      <p:cBhvr>
                                        <p:cTn id="15" dur="500"/>
                                        <p:tgtEl>
                                          <p:spTgt spid="13928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139279"/>
                                        </p:tgtEl>
                                        <p:attrNameLst>
                                          <p:attrName>style.visibility</p:attrName>
                                        </p:attrNameLst>
                                      </p:cBhvr>
                                      <p:to>
                                        <p:strVal val="visible"/>
                                      </p:to>
                                    </p:set>
                                    <p:animEffect transition="in" filter="box(in)">
                                      <p:cBhvr>
                                        <p:cTn id="20" dur="500"/>
                                        <p:tgtEl>
                                          <p:spTgt spid="13927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nodeType="clickEffect">
                                  <p:stCondLst>
                                    <p:cond delay="0"/>
                                  </p:stCondLst>
                                  <p:childTnLst>
                                    <p:set>
                                      <p:cBhvr>
                                        <p:cTn id="24" dur="1" fill="hold">
                                          <p:stCondLst>
                                            <p:cond delay="0"/>
                                          </p:stCondLst>
                                        </p:cTn>
                                        <p:tgtEl>
                                          <p:spTgt spid="139275"/>
                                        </p:tgtEl>
                                        <p:attrNameLst>
                                          <p:attrName>style.visibility</p:attrName>
                                        </p:attrNameLst>
                                      </p:cBhvr>
                                      <p:to>
                                        <p:strVal val="visible"/>
                                      </p:to>
                                    </p:set>
                                    <p:animEffect transition="in" filter="box(in)">
                                      <p:cBhvr>
                                        <p:cTn id="25" dur="500"/>
                                        <p:tgtEl>
                                          <p:spTgt spid="139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Text Box 4"/>
          <p:cNvSpPr txBox="1">
            <a:spLocks noChangeArrowheads="1"/>
          </p:cNvSpPr>
          <p:nvPr/>
        </p:nvSpPr>
        <p:spPr bwMode="auto">
          <a:xfrm>
            <a:off x="2438400" y="1600200"/>
            <a:ext cx="4724400" cy="5201424"/>
          </a:xfrm>
          <a:prstGeom prst="rect">
            <a:avLst/>
          </a:prstGeom>
          <a:noFill/>
          <a:ln w="9525" algn="ctr">
            <a:noFill/>
            <a:miter lim="800000"/>
            <a:headEnd/>
            <a:tailEnd/>
          </a:ln>
          <a:effectLst/>
        </p:spPr>
        <p:txBody>
          <a:bodyPr>
            <a:spAutoFit/>
          </a:bodyPr>
          <a:lstStyle/>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1. </a:t>
            </a:r>
            <a:r>
              <a:rPr lang="en-US" sz="2000" b="1" dirty="0" err="1">
                <a:effectLst>
                  <a:outerShdw blurRad="38100" dist="38100" dir="2700000" algn="tl">
                    <a:srgbClr val="000000"/>
                  </a:outerShdw>
                </a:effectLst>
                <a:sym typeface="Wingdings" pitchFamily="2" charset="2"/>
              </a:rPr>
              <a:t>Bom</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mìn</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đạn</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pháo</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2. </a:t>
            </a:r>
            <a:r>
              <a:rPr lang="en-US" sz="2000" b="1" dirty="0" err="1">
                <a:effectLst>
                  <a:outerShdw blurRad="38100" dist="38100" dir="2700000" algn="tl">
                    <a:srgbClr val="000000"/>
                  </a:outerShdw>
                </a:effectLst>
                <a:sym typeface="Wingdings" pitchFamily="2" charset="2"/>
              </a:rPr>
              <a:t>Lương</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thực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thực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phẩm</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3. </a:t>
            </a:r>
            <a:r>
              <a:rPr lang="en-US" sz="2000" b="1" dirty="0" err="1">
                <a:effectLst>
                  <a:outerShdw blurRad="38100" dist="38100" dir="2700000" algn="tl">
                    <a:srgbClr val="000000"/>
                  </a:outerShdw>
                </a:effectLst>
                <a:sym typeface="Wingdings" pitchFamily="2" charset="2"/>
              </a:rPr>
              <a:t>Thuốc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nổ</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4. </a:t>
            </a:r>
            <a:r>
              <a:rPr lang="en-US" sz="2000" b="1" dirty="0" err="1">
                <a:effectLst>
                  <a:outerShdw blurRad="38100" dist="38100" dir="2700000" algn="tl">
                    <a:srgbClr val="000000"/>
                  </a:outerShdw>
                </a:effectLst>
                <a:sym typeface="Wingdings" pitchFamily="2" charset="2"/>
              </a:rPr>
              <a:t>Xăng</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dầu</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400" b="1" dirty="0">
                <a:effectLst>
                  <a:outerShdw blurRad="38100" dist="38100" dir="2700000" algn="tl">
                    <a:srgbClr val="000000"/>
                  </a:outerShdw>
                </a:effectLst>
                <a:sym typeface="Wingdings" pitchFamily="2" charset="2"/>
              </a:rPr>
              <a:t>5. </a:t>
            </a:r>
            <a:r>
              <a:rPr lang="en-US" sz="2000" b="1" dirty="0" err="1">
                <a:effectLst>
                  <a:outerShdw blurRad="38100" dist="38100" dir="2700000" algn="tl">
                    <a:srgbClr val="000000"/>
                  </a:outerShdw>
                </a:effectLst>
                <a:sym typeface="Wingdings" pitchFamily="2" charset="2"/>
              </a:rPr>
              <a:t>Súng</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săn</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400" b="1" dirty="0">
                <a:effectLst>
                  <a:outerShdw blurRad="38100" dist="38100" dir="2700000" algn="tl">
                    <a:srgbClr val="000000"/>
                  </a:outerShdw>
                </a:effectLst>
                <a:sym typeface="Wingdings" pitchFamily="2" charset="2"/>
              </a:rPr>
              <a:t>6. </a:t>
            </a:r>
            <a:r>
              <a:rPr lang="en-US" sz="2000" b="1" dirty="0" err="1">
                <a:effectLst>
                  <a:outerShdw blurRad="38100" dist="38100" dir="2700000" algn="tl">
                    <a:srgbClr val="000000"/>
                  </a:outerShdw>
                </a:effectLst>
                <a:sym typeface="Wingdings" pitchFamily="2" charset="2"/>
              </a:rPr>
              <a:t>Súng</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các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loại</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7.  </a:t>
            </a:r>
            <a:r>
              <a:rPr lang="en-US" sz="2000" b="1" dirty="0" err="1">
                <a:effectLst>
                  <a:outerShdw blurRad="38100" dist="38100" dir="2700000" algn="tl">
                    <a:srgbClr val="000000"/>
                  </a:outerShdw>
                </a:effectLst>
                <a:sym typeface="Wingdings" pitchFamily="2" charset="2"/>
              </a:rPr>
              <a:t>Thuốc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diệt</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chuột</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thuốc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trừ</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sâu</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8.  </a:t>
            </a:r>
            <a:r>
              <a:rPr lang="en-US" sz="2000" b="1" dirty="0" err="1">
                <a:effectLst>
                  <a:outerShdw blurRad="38100" dist="38100" dir="2700000" algn="tl">
                    <a:srgbClr val="000000"/>
                  </a:outerShdw>
                </a:effectLst>
                <a:sym typeface="Wingdings" pitchFamily="2" charset="2"/>
              </a:rPr>
              <a:t>Các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chất</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phóng</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xạ</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9. </a:t>
            </a:r>
            <a:r>
              <a:rPr lang="en-US" sz="2000" b="1" dirty="0" err="1">
                <a:effectLst>
                  <a:outerShdw blurRad="38100" dist="38100" dir="2700000" algn="tl">
                    <a:srgbClr val="000000"/>
                  </a:outerShdw>
                </a:effectLst>
                <a:sym typeface="Wingdings" pitchFamily="2" charset="2"/>
              </a:rPr>
              <a:t>Chất</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độc</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màu</a:t>
            </a:r>
            <a:r>
              <a:rPr lang="en-US" sz="2000" b="1" dirty="0">
                <a:effectLst>
                  <a:outerShdw blurRad="38100" dist="38100" dir="2700000" algn="tl">
                    <a:srgbClr val="000000"/>
                  </a:outerShdw>
                </a:effectLst>
                <a:sym typeface="Wingdings" pitchFamily="2" charset="2"/>
              </a:rPr>
              <a:t> da cam;</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10.  Kim </a:t>
            </a:r>
            <a:r>
              <a:rPr lang="en-US" sz="2000" b="1" dirty="0" err="1">
                <a:effectLst>
                  <a:outerShdw blurRad="38100" dist="38100" dir="2700000" algn="tl">
                    <a:srgbClr val="000000"/>
                  </a:outerShdw>
                </a:effectLst>
                <a:sym typeface="Wingdings" pitchFamily="2" charset="2"/>
              </a:rPr>
              <a:t>loại</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thường</a:t>
            </a:r>
            <a:r>
              <a:rPr lang="en-US" sz="2000" b="1" dirty="0">
                <a:effectLst>
                  <a:outerShdw blurRad="38100" dist="38100" dir="2700000" algn="tl">
                    <a:srgbClr val="000000"/>
                  </a:outerShdw>
                </a:effectLst>
                <a:sym typeface="Wingdings" pitchFamily="2" charset="2"/>
              </a:rPr>
              <a:t>;</a:t>
            </a:r>
          </a:p>
          <a:p>
            <a:pPr marL="342900" indent="-342900">
              <a:spcBef>
                <a:spcPct val="50000"/>
              </a:spcBef>
              <a:buClr>
                <a:srgbClr val="FF0000"/>
              </a:buClr>
              <a:buFont typeface="Wingdings" pitchFamily="2" charset="2"/>
              <a:buNone/>
              <a:defRPr/>
            </a:pPr>
            <a:r>
              <a:rPr lang="en-US" sz="2000" b="1" dirty="0">
                <a:effectLst>
                  <a:outerShdw blurRad="38100" dist="38100" dir="2700000" algn="tl">
                    <a:srgbClr val="000000"/>
                  </a:outerShdw>
                </a:effectLst>
                <a:sym typeface="Wingdings" pitchFamily="2" charset="2"/>
              </a:rPr>
              <a:t>11. </a:t>
            </a:r>
            <a:r>
              <a:rPr lang="en-US" sz="2000" b="1" dirty="0" err="1">
                <a:effectLst>
                  <a:outerShdw blurRad="38100" dist="38100" dir="2700000" algn="tl">
                    <a:srgbClr val="000000"/>
                  </a:outerShdw>
                </a:effectLst>
                <a:sym typeface="Wingdings" pitchFamily="2" charset="2"/>
              </a:rPr>
              <a:t>Thủy</a:t>
            </a:r>
            <a:r>
              <a:rPr lang="en-US" sz="2000" b="1" dirty="0">
                <a:effectLst>
                  <a:outerShdw blurRad="38100" dist="38100" dir="2700000" algn="tl">
                    <a:srgbClr val="000000"/>
                  </a:outerShdw>
                </a:effectLst>
                <a:sym typeface="Wingdings" pitchFamily="2" charset="2"/>
              </a:rPr>
              <a:t> </a:t>
            </a:r>
            <a:r>
              <a:rPr lang="en-US" sz="2000" b="1" dirty="0" err="1">
                <a:effectLst>
                  <a:outerShdw blurRad="38100" dist="38100" dir="2700000" algn="tl">
                    <a:srgbClr val="000000"/>
                  </a:outerShdw>
                </a:effectLst>
                <a:sym typeface="Wingdings" pitchFamily="2" charset="2"/>
              </a:rPr>
              <a:t>ngân</a:t>
            </a:r>
            <a:r>
              <a:rPr lang="en-US" sz="2000" b="1" dirty="0">
                <a:effectLst>
                  <a:outerShdw blurRad="38100" dist="38100" dir="2700000" algn="tl">
                    <a:srgbClr val="000000"/>
                  </a:outerShdw>
                </a:effectLst>
                <a:sym typeface="Wingdings" pitchFamily="2" charset="2"/>
              </a:rPr>
              <a:t>;</a:t>
            </a:r>
            <a:endParaRPr lang="en-US" sz="2400" b="1" dirty="0">
              <a:effectLst>
                <a:outerShdw blurRad="38100" dist="38100" dir="2700000" algn="tl">
                  <a:srgbClr val="000000"/>
                </a:outerShdw>
              </a:effectLst>
              <a:sym typeface="Wingdings" pitchFamily="2" charset="2"/>
            </a:endParaRPr>
          </a:p>
        </p:txBody>
      </p:sp>
      <p:sp>
        <p:nvSpPr>
          <p:cNvPr id="141326" name="Rectangle 14"/>
          <p:cNvSpPr>
            <a:spLocks noChangeArrowheads="1"/>
          </p:cNvSpPr>
          <p:nvPr/>
        </p:nvSpPr>
        <p:spPr bwMode="auto">
          <a:xfrm>
            <a:off x="1485900" y="172720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1</a:t>
            </a:r>
          </a:p>
        </p:txBody>
      </p:sp>
      <p:sp>
        <p:nvSpPr>
          <p:cNvPr id="141328" name="Rectangle 16"/>
          <p:cNvSpPr>
            <a:spLocks noChangeArrowheads="1"/>
          </p:cNvSpPr>
          <p:nvPr/>
        </p:nvSpPr>
        <p:spPr bwMode="auto">
          <a:xfrm>
            <a:off x="1485900" y="243840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3</a:t>
            </a:r>
          </a:p>
        </p:txBody>
      </p:sp>
      <p:sp>
        <p:nvSpPr>
          <p:cNvPr id="141329" name="Rectangle 17"/>
          <p:cNvSpPr>
            <a:spLocks noChangeArrowheads="1"/>
          </p:cNvSpPr>
          <p:nvPr/>
        </p:nvSpPr>
        <p:spPr bwMode="auto">
          <a:xfrm>
            <a:off x="1485900" y="297180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4</a:t>
            </a:r>
          </a:p>
        </p:txBody>
      </p:sp>
      <p:sp>
        <p:nvSpPr>
          <p:cNvPr id="141330" name="Rectangle 18"/>
          <p:cNvSpPr>
            <a:spLocks noChangeArrowheads="1"/>
          </p:cNvSpPr>
          <p:nvPr/>
        </p:nvSpPr>
        <p:spPr bwMode="auto">
          <a:xfrm>
            <a:off x="1485900" y="350520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5</a:t>
            </a:r>
          </a:p>
        </p:txBody>
      </p:sp>
      <p:sp>
        <p:nvSpPr>
          <p:cNvPr id="141331" name="Rectangle 19"/>
          <p:cNvSpPr>
            <a:spLocks noChangeArrowheads="1"/>
          </p:cNvSpPr>
          <p:nvPr/>
        </p:nvSpPr>
        <p:spPr bwMode="auto">
          <a:xfrm>
            <a:off x="1485900" y="401320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6</a:t>
            </a:r>
          </a:p>
        </p:txBody>
      </p:sp>
      <p:sp>
        <p:nvSpPr>
          <p:cNvPr id="141332" name="Rectangle 20"/>
          <p:cNvSpPr>
            <a:spLocks noChangeArrowheads="1"/>
          </p:cNvSpPr>
          <p:nvPr/>
        </p:nvSpPr>
        <p:spPr bwMode="auto">
          <a:xfrm>
            <a:off x="1485900" y="451485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7</a:t>
            </a:r>
          </a:p>
        </p:txBody>
      </p:sp>
      <p:sp>
        <p:nvSpPr>
          <p:cNvPr id="141333" name="Rectangle 21"/>
          <p:cNvSpPr>
            <a:spLocks noChangeArrowheads="1"/>
          </p:cNvSpPr>
          <p:nvPr/>
        </p:nvSpPr>
        <p:spPr bwMode="auto">
          <a:xfrm>
            <a:off x="1485900" y="500380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8</a:t>
            </a:r>
          </a:p>
        </p:txBody>
      </p:sp>
      <p:sp>
        <p:nvSpPr>
          <p:cNvPr id="141334" name="Rectangle 22"/>
          <p:cNvSpPr>
            <a:spLocks noChangeArrowheads="1"/>
          </p:cNvSpPr>
          <p:nvPr/>
        </p:nvSpPr>
        <p:spPr bwMode="auto">
          <a:xfrm>
            <a:off x="1485900" y="5486400"/>
            <a:ext cx="4572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9</a:t>
            </a:r>
          </a:p>
        </p:txBody>
      </p:sp>
      <p:sp>
        <p:nvSpPr>
          <p:cNvPr id="141335" name="Rectangle 23"/>
          <p:cNvSpPr>
            <a:spLocks noChangeArrowheads="1"/>
          </p:cNvSpPr>
          <p:nvPr/>
        </p:nvSpPr>
        <p:spPr bwMode="auto">
          <a:xfrm>
            <a:off x="1447800" y="6324600"/>
            <a:ext cx="533400" cy="406400"/>
          </a:xfrm>
          <a:prstGeom prst="rect">
            <a:avLst/>
          </a:prstGeom>
          <a:solidFill>
            <a:schemeClr val="accent1"/>
          </a:solidFill>
          <a:ln w="9525" algn="ctr">
            <a:solidFill>
              <a:schemeClr val="tx1"/>
            </a:solidFill>
            <a:miter lim="800000"/>
            <a:headEnd/>
            <a:tailEnd/>
          </a:ln>
        </p:spPr>
        <p:txBody>
          <a:bodyPr anchor="ctr">
            <a:spAutoFit/>
          </a:bodyPr>
          <a:lstStyle/>
          <a:p>
            <a:pPr algn="ctr"/>
            <a:r>
              <a:rPr lang="en-US" sz="2000" b="1">
                <a:solidFill>
                  <a:srgbClr val="FF0066"/>
                </a:solidFill>
              </a:rPr>
              <a:t>11</a:t>
            </a:r>
          </a:p>
        </p:txBody>
      </p:sp>
      <p:sp>
        <p:nvSpPr>
          <p:cNvPr id="10252" name="Text Box 24"/>
          <p:cNvSpPr txBox="1">
            <a:spLocks noChangeArrowheads="1"/>
          </p:cNvSpPr>
          <p:nvPr/>
        </p:nvSpPr>
        <p:spPr bwMode="auto">
          <a:xfrm>
            <a:off x="0" y="0"/>
            <a:ext cx="9144000" cy="1015663"/>
          </a:xfrm>
          <a:prstGeom prst="rect">
            <a:avLst/>
          </a:prstGeom>
          <a:gradFill rotWithShape="1">
            <a:gsLst>
              <a:gs pos="0">
                <a:srgbClr val="C4E4E6"/>
              </a:gs>
              <a:gs pos="50000">
                <a:srgbClr val="CCFFFF"/>
              </a:gs>
              <a:gs pos="100000">
                <a:srgbClr val="C4E4E6"/>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buClr>
                <a:srgbClr val="FF0000"/>
              </a:buClr>
              <a:buFont typeface="Wingdings" pitchFamily="2" charset="2"/>
              <a:buNone/>
            </a:pPr>
            <a:r>
              <a:rPr lang="en-US" sz="2000" b="1" dirty="0" err="1">
                <a:latin typeface="Times New Roman" pitchFamily="18" charset="0"/>
                <a:cs typeface="Times New Roman" pitchFamily="18" charset="0"/>
              </a:rPr>
              <a:t>Tiết</a:t>
            </a: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23 </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Bài</a:t>
            </a:r>
            <a:r>
              <a:rPr lang="en-US" sz="2000" b="1" dirty="0">
                <a:latin typeface="Times New Roman" pitchFamily="18" charset="0"/>
                <a:cs typeface="Times New Roman" pitchFamily="18" charset="0"/>
              </a:rPr>
              <a:t> 15.</a:t>
            </a:r>
            <a:r>
              <a:rPr lang="en-US" sz="2400" b="1" dirty="0">
                <a:latin typeface="Times New Roman" pitchFamily="18" charset="0"/>
                <a:cs typeface="Times New Roman" pitchFamily="18" charset="0"/>
              </a:rPr>
              <a:t> PHÒNG NGỪA TAI NẠN VŨ KHÍ, CHÁY, NỔ </a:t>
            </a:r>
          </a:p>
          <a:p>
            <a:pPr algn="ctr" eaLnBrk="1" hangingPunct="1">
              <a:spcBef>
                <a:spcPct val="50000"/>
              </a:spcBef>
              <a:buClr>
                <a:srgbClr val="FF0000"/>
              </a:buClr>
              <a:buFont typeface="Wingdings" pitchFamily="2" charset="2"/>
              <a:buNone/>
            </a:pPr>
            <a:r>
              <a:rPr lang="en-US" sz="2400" b="1" dirty="0">
                <a:latin typeface="Times New Roman" pitchFamily="18" charset="0"/>
                <a:cs typeface="Times New Roman" pitchFamily="18" charset="0"/>
              </a:rPr>
              <a:t>VÀ CÁC CHẤT ĐỘC HẠI</a:t>
            </a:r>
          </a:p>
        </p:txBody>
      </p:sp>
      <p:sp>
        <p:nvSpPr>
          <p:cNvPr id="10253" name="Rectangle 25"/>
          <p:cNvSpPr>
            <a:spLocks noChangeArrowheads="1"/>
          </p:cNvSpPr>
          <p:nvPr/>
        </p:nvSpPr>
        <p:spPr bwMode="auto">
          <a:xfrm>
            <a:off x="304800" y="1066800"/>
            <a:ext cx="7939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sz="2800" b="1" dirty="0">
                <a:latin typeface="Times New Roman" pitchFamily="18" charset="0"/>
                <a:cs typeface="Times New Roman" pitchFamily="18" charset="0"/>
              </a:rPr>
              <a:t>1.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loại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vũ</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nổ</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cháy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hại</a:t>
            </a:r>
            <a:r>
              <a:rPr lang="en-US" sz="2800" b="1" dirty="0">
                <a:latin typeface="Times New Roman" pitchFamily="18" charset="0"/>
                <a:cs typeface="Times New Roman" pitchFamily="18" charset="0"/>
              </a:rPr>
              <a:t>:</a:t>
            </a:r>
          </a:p>
        </p:txBody>
      </p:sp>
      <p:sp>
        <p:nvSpPr>
          <p:cNvPr id="141340" name="AutoShape 28"/>
          <p:cNvSpPr>
            <a:spLocks noChangeArrowheads="1"/>
          </p:cNvSpPr>
          <p:nvPr/>
        </p:nvSpPr>
        <p:spPr bwMode="auto">
          <a:xfrm>
            <a:off x="6629400" y="1981200"/>
            <a:ext cx="2286000" cy="3505200"/>
          </a:xfrm>
          <a:prstGeom prst="wedgeEllipseCallout">
            <a:avLst>
              <a:gd name="adj1" fmla="val -133125"/>
              <a:gd name="adj2" fmla="val 17014"/>
            </a:avLst>
          </a:prstGeom>
          <a:solidFill>
            <a:srgbClr val="FFFFCC"/>
          </a:solidFill>
          <a:ln w="9525" algn="ctr">
            <a:solidFill>
              <a:schemeClr val="folHlink"/>
            </a:solidFill>
            <a:miter lim="800000"/>
            <a:headEnd/>
            <a:tailEnd/>
          </a:ln>
          <a:effectLst/>
        </p:spPr>
        <p:txBody>
          <a:bodyPr/>
          <a:lstStyle/>
          <a:p>
            <a:pPr algn="ctr">
              <a:spcBef>
                <a:spcPct val="50000"/>
              </a:spcBef>
              <a:buClr>
                <a:srgbClr val="FF0000"/>
              </a:buClr>
              <a:buFont typeface="Wingdings" pitchFamily="2" charset="2"/>
              <a:buNone/>
              <a:defRPr/>
            </a:pP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Các</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chất</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và</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loại</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nào</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sau</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đây</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có</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thể</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gây</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tai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nạn</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nguy</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hiểm</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cho</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 </a:t>
            </a:r>
            <a:r>
              <a:rPr lang="en-US" sz="2400" b="1" dirty="0" err="1">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người</a:t>
            </a:r>
            <a:r>
              <a:rPr lang="en-US" sz="2400" b="1" dirty="0">
                <a:solidFill>
                  <a:srgbClr val="FF0000"/>
                </a:solidFill>
                <a:effectLst>
                  <a:outerShdw blurRad="38100" dist="38100" dir="2700000" algn="tl">
                    <a:srgbClr val="000000"/>
                  </a:outerShdw>
                </a:effectLst>
                <a:latin typeface="Times New Roman" pitchFamily="18" charset="0"/>
                <a:cs typeface="Times New Roman" pitchFamily="18" charset="0"/>
                <a:sym typeface="Wingdings" pitchFamily="2" charset="2"/>
              </a:rPr>
              <a:t>?</a:t>
            </a:r>
          </a:p>
          <a:p>
            <a:pPr algn="ctr">
              <a:defRPr/>
            </a:pPr>
            <a:endParaRPr lang="en-US" sz="2000" dirty="0"/>
          </a:p>
        </p:txBody>
      </p:sp>
    </p:spTree>
    <p:extLst>
      <p:ext uri="{BB962C8B-B14F-4D97-AF65-F5344CB8AC3E}">
        <p14:creationId xmlns:p14="http://schemas.microsoft.com/office/powerpoint/2010/main" val="30650193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1340"/>
                                        </p:tgtEl>
                                        <p:attrNameLst>
                                          <p:attrName>style.visibility</p:attrName>
                                        </p:attrNameLst>
                                      </p:cBhvr>
                                      <p:to>
                                        <p:strVal val="visible"/>
                                      </p:to>
                                    </p:set>
                                    <p:animEffect transition="in" filter="diamond(in)">
                                      <p:cBhvr>
                                        <p:cTn id="7" dur="2000"/>
                                        <p:tgtEl>
                                          <p:spTgt spid="14134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41316"/>
                                        </p:tgtEl>
                                        <p:attrNameLst>
                                          <p:attrName>style.visibility</p:attrName>
                                        </p:attrNameLst>
                                      </p:cBhvr>
                                      <p:to>
                                        <p:strVal val="visible"/>
                                      </p:to>
                                    </p:set>
                                    <p:animEffect transition="in" filter="box(in)">
                                      <p:cBhvr>
                                        <p:cTn id="10" dur="500"/>
                                        <p:tgtEl>
                                          <p:spTgt spid="14131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41326"/>
                                        </p:tgtEl>
                                        <p:attrNameLst>
                                          <p:attrName>style.visibility</p:attrName>
                                        </p:attrNameLst>
                                      </p:cBhvr>
                                      <p:to>
                                        <p:strVal val="visible"/>
                                      </p:to>
                                    </p:set>
                                    <p:animEffect transition="in" filter="box(in)">
                                      <p:cBhvr>
                                        <p:cTn id="15" dur="500"/>
                                        <p:tgtEl>
                                          <p:spTgt spid="141326"/>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41328"/>
                                        </p:tgtEl>
                                        <p:attrNameLst>
                                          <p:attrName>style.visibility</p:attrName>
                                        </p:attrNameLst>
                                      </p:cBhvr>
                                      <p:to>
                                        <p:strVal val="visible"/>
                                      </p:to>
                                    </p:set>
                                    <p:animEffect transition="in" filter="box(in)">
                                      <p:cBhvr>
                                        <p:cTn id="18" dur="500"/>
                                        <p:tgtEl>
                                          <p:spTgt spid="141328"/>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41329"/>
                                        </p:tgtEl>
                                        <p:attrNameLst>
                                          <p:attrName>style.visibility</p:attrName>
                                        </p:attrNameLst>
                                      </p:cBhvr>
                                      <p:to>
                                        <p:strVal val="visible"/>
                                      </p:to>
                                    </p:set>
                                    <p:animEffect transition="in" filter="box(in)">
                                      <p:cBhvr>
                                        <p:cTn id="21" dur="500"/>
                                        <p:tgtEl>
                                          <p:spTgt spid="141329"/>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41330"/>
                                        </p:tgtEl>
                                        <p:attrNameLst>
                                          <p:attrName>style.visibility</p:attrName>
                                        </p:attrNameLst>
                                      </p:cBhvr>
                                      <p:to>
                                        <p:strVal val="visible"/>
                                      </p:to>
                                    </p:set>
                                    <p:animEffect transition="in" filter="box(in)">
                                      <p:cBhvr>
                                        <p:cTn id="24" dur="500"/>
                                        <p:tgtEl>
                                          <p:spTgt spid="141330"/>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41331"/>
                                        </p:tgtEl>
                                        <p:attrNameLst>
                                          <p:attrName>style.visibility</p:attrName>
                                        </p:attrNameLst>
                                      </p:cBhvr>
                                      <p:to>
                                        <p:strVal val="visible"/>
                                      </p:to>
                                    </p:set>
                                    <p:animEffect transition="in" filter="box(in)">
                                      <p:cBhvr>
                                        <p:cTn id="27" dur="500"/>
                                        <p:tgtEl>
                                          <p:spTgt spid="141331"/>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41332"/>
                                        </p:tgtEl>
                                        <p:attrNameLst>
                                          <p:attrName>style.visibility</p:attrName>
                                        </p:attrNameLst>
                                      </p:cBhvr>
                                      <p:to>
                                        <p:strVal val="visible"/>
                                      </p:to>
                                    </p:set>
                                    <p:animEffect transition="in" filter="box(in)">
                                      <p:cBhvr>
                                        <p:cTn id="30" dur="500"/>
                                        <p:tgtEl>
                                          <p:spTgt spid="141332"/>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41334"/>
                                        </p:tgtEl>
                                        <p:attrNameLst>
                                          <p:attrName>style.visibility</p:attrName>
                                        </p:attrNameLst>
                                      </p:cBhvr>
                                      <p:to>
                                        <p:strVal val="visible"/>
                                      </p:to>
                                    </p:set>
                                    <p:animEffect transition="in" filter="box(in)">
                                      <p:cBhvr>
                                        <p:cTn id="33" dur="500"/>
                                        <p:tgtEl>
                                          <p:spTgt spid="141334"/>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41333"/>
                                        </p:tgtEl>
                                        <p:attrNameLst>
                                          <p:attrName>style.visibility</p:attrName>
                                        </p:attrNameLst>
                                      </p:cBhvr>
                                      <p:to>
                                        <p:strVal val="visible"/>
                                      </p:to>
                                    </p:set>
                                    <p:animEffect transition="in" filter="box(in)">
                                      <p:cBhvr>
                                        <p:cTn id="36" dur="500"/>
                                        <p:tgtEl>
                                          <p:spTgt spid="141333"/>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141335"/>
                                        </p:tgtEl>
                                        <p:attrNameLst>
                                          <p:attrName>style.visibility</p:attrName>
                                        </p:attrNameLst>
                                      </p:cBhvr>
                                      <p:to>
                                        <p:strVal val="visible"/>
                                      </p:to>
                                    </p:set>
                                    <p:animEffect transition="in" filter="box(in)">
                                      <p:cBhvr>
                                        <p:cTn id="39" dur="500"/>
                                        <p:tgtEl>
                                          <p:spTgt spid="1413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6" grpId="0"/>
      <p:bldP spid="141326" grpId="0" animBg="1"/>
      <p:bldP spid="141328" grpId="0" animBg="1"/>
      <p:bldP spid="141329" grpId="0" animBg="1"/>
      <p:bldP spid="141330" grpId="0" animBg="1"/>
      <p:bldP spid="141331" grpId="0" animBg="1"/>
      <p:bldP spid="141332" grpId="0" animBg="1"/>
      <p:bldP spid="141333" grpId="0" animBg="1"/>
      <p:bldP spid="141334" grpId="0" animBg="1"/>
      <p:bldP spid="141335" grpId="0" animBg="1"/>
      <p:bldP spid="1413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f_1125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0"/>
            <a:ext cx="4800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4191000" y="5867400"/>
            <a:ext cx="4953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en-US" sz="2000" b="1" dirty="0">
                <a:solidFill>
                  <a:srgbClr val="0033CC"/>
                </a:solidFill>
              </a:rPr>
              <a:t>  </a:t>
            </a:r>
            <a:r>
              <a:rPr lang="en-US" sz="2200" b="1" dirty="0" err="1"/>
              <a:t>Hồ</a:t>
            </a:r>
            <a:r>
              <a:rPr lang="en-US" sz="2200" b="1" dirty="0"/>
              <a:t> </a:t>
            </a:r>
            <a:r>
              <a:rPr lang="en-US" sz="2200" b="1" dirty="0" err="1"/>
              <a:t>Văn</a:t>
            </a:r>
            <a:r>
              <a:rPr lang="en-US" sz="2200" b="1" dirty="0"/>
              <a:t> </a:t>
            </a:r>
            <a:r>
              <a:rPr lang="en-US" sz="2200" b="1" dirty="0" err="1"/>
              <a:t>Lâm</a:t>
            </a:r>
            <a:r>
              <a:rPr lang="en-US" sz="2200" b="1" dirty="0"/>
              <a:t> (</a:t>
            </a:r>
            <a:r>
              <a:rPr lang="en-US" sz="2200" b="1" dirty="0" err="1"/>
              <a:t>Quảng</a:t>
            </a:r>
            <a:r>
              <a:rPr lang="en-US" sz="2200" b="1" dirty="0"/>
              <a:t> </a:t>
            </a:r>
            <a:r>
              <a:rPr lang="en-US" sz="2200" b="1" dirty="0" err="1"/>
              <a:t>Bình</a:t>
            </a:r>
            <a:r>
              <a:rPr lang="en-US" sz="2200" b="1" dirty="0"/>
              <a:t>) </a:t>
            </a:r>
            <a:r>
              <a:rPr lang="en-US" sz="2200" b="1" dirty="0" err="1"/>
              <a:t>bị</a:t>
            </a:r>
            <a:r>
              <a:rPr lang="en-US" sz="2200" b="1" dirty="0"/>
              <a:t> </a:t>
            </a:r>
            <a:r>
              <a:rPr lang="en-US" sz="2200" b="1" dirty="0" err="1"/>
              <a:t>cụt</a:t>
            </a:r>
            <a:r>
              <a:rPr lang="en-US" sz="2200" b="1" dirty="0"/>
              <a:t> 2 </a:t>
            </a:r>
            <a:r>
              <a:rPr lang="en-US" sz="2200" b="1" dirty="0" err="1"/>
              <a:t>chân</a:t>
            </a:r>
            <a:r>
              <a:rPr lang="en-US" sz="2200" b="1" dirty="0"/>
              <a:t>, 1 </a:t>
            </a:r>
            <a:r>
              <a:rPr lang="en-US" sz="2200" b="1" dirty="0" err="1"/>
              <a:t>tay</a:t>
            </a:r>
            <a:r>
              <a:rPr lang="en-US" sz="2200" b="1" dirty="0"/>
              <a:t> </a:t>
            </a:r>
            <a:r>
              <a:rPr lang="en-US" sz="2200" b="1" dirty="0" err="1"/>
              <a:t>và</a:t>
            </a:r>
            <a:r>
              <a:rPr lang="en-US" sz="2200" b="1" dirty="0"/>
              <a:t> </a:t>
            </a:r>
            <a:r>
              <a:rPr lang="en-US" sz="2200" b="1" dirty="0" err="1"/>
              <a:t>mù</a:t>
            </a:r>
            <a:r>
              <a:rPr lang="en-US" sz="2200" b="1" dirty="0"/>
              <a:t> </a:t>
            </a:r>
            <a:r>
              <a:rPr lang="en-US" sz="2200" b="1" dirty="0" err="1"/>
              <a:t>một</a:t>
            </a:r>
            <a:r>
              <a:rPr lang="en-US" sz="2200" b="1" dirty="0"/>
              <a:t> </a:t>
            </a:r>
            <a:r>
              <a:rPr lang="en-US" sz="2200" b="1" dirty="0" err="1"/>
              <a:t>mắt</a:t>
            </a:r>
            <a:r>
              <a:rPr lang="en-US" sz="2200" b="1" dirty="0"/>
              <a:t> do </a:t>
            </a:r>
            <a:r>
              <a:rPr lang="en-US" sz="2200" b="1" dirty="0" err="1"/>
              <a:t>bom</a:t>
            </a:r>
            <a:r>
              <a:rPr lang="en-US" sz="2200" b="1" dirty="0"/>
              <a:t> </a:t>
            </a:r>
            <a:r>
              <a:rPr lang="en-US" sz="2200" b="1" dirty="0" err="1"/>
              <a:t>mìn</a:t>
            </a:r>
            <a:endParaRPr lang="en-US" sz="2200" b="1" dirty="0"/>
          </a:p>
        </p:txBody>
      </p:sp>
      <p:pic>
        <p:nvPicPr>
          <p:cNvPr id="49156" name="Picture 4" descr="bech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3434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5"/>
          <p:cNvSpPr txBox="1">
            <a:spLocks noChangeArrowheads="1"/>
          </p:cNvSpPr>
          <p:nvPr/>
        </p:nvSpPr>
        <p:spPr bwMode="auto">
          <a:xfrm>
            <a:off x="0" y="5943600"/>
            <a:ext cx="4495800" cy="533400"/>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300" b="1" dirty="0"/>
              <a:t>Tai </a:t>
            </a:r>
            <a:r>
              <a:rPr lang="en-US" sz="2300" b="1" dirty="0" err="1"/>
              <a:t>nạn</a:t>
            </a:r>
            <a:r>
              <a:rPr lang="en-US" sz="2300" b="1" dirty="0"/>
              <a:t> </a:t>
            </a:r>
            <a:r>
              <a:rPr lang="en-US" sz="2300" b="1" dirty="0" err="1"/>
              <a:t>thương</a:t>
            </a:r>
            <a:r>
              <a:rPr lang="en-US" sz="2300" b="1" dirty="0"/>
              <a:t> </a:t>
            </a:r>
            <a:r>
              <a:rPr lang="en-US" sz="2300" b="1" dirty="0" err="1"/>
              <a:t>tâm</a:t>
            </a:r>
            <a:r>
              <a:rPr lang="en-US" sz="2300" b="1" dirty="0"/>
              <a:t> do </a:t>
            </a:r>
            <a:r>
              <a:rPr lang="en-US" sz="2300" b="1" dirty="0" err="1"/>
              <a:t>bom</a:t>
            </a:r>
            <a:r>
              <a:rPr lang="en-US" sz="2300" b="1" dirty="0"/>
              <a:t> </a:t>
            </a:r>
            <a:r>
              <a:rPr lang="en-US" sz="2300" b="1" dirty="0" err="1"/>
              <a:t>mìn</a:t>
            </a:r>
            <a:r>
              <a:rPr lang="en-US" sz="2400" b="1" dirty="0"/>
              <a:t>  </a:t>
            </a:r>
          </a:p>
        </p:txBody>
      </p:sp>
    </p:spTree>
    <p:extLst>
      <p:ext uri="{BB962C8B-B14F-4D97-AF65-F5344CB8AC3E}">
        <p14:creationId xmlns:p14="http://schemas.microsoft.com/office/powerpoint/2010/main" val="21199244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checkerboard(across)">
                                      <p:cBhvr>
                                        <p:cTn id="7" dur="500"/>
                                        <p:tgtEl>
                                          <p:spTgt spid="49156"/>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49157"/>
                                        </p:tgtEl>
                                        <p:attrNameLst>
                                          <p:attrName>style.visibility</p:attrName>
                                        </p:attrNameLst>
                                      </p:cBhvr>
                                      <p:to>
                                        <p:strVal val="visible"/>
                                      </p:to>
                                    </p:set>
                                    <p:animEffect transition="in" filter="checkerboard(across)">
                                      <p:cBhvr>
                                        <p:cTn id="11" dur="500"/>
                                        <p:tgtEl>
                                          <p:spTgt spid="49157"/>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49154"/>
                                        </p:tgtEl>
                                        <p:attrNameLst>
                                          <p:attrName>style.visibility</p:attrName>
                                        </p:attrNameLst>
                                      </p:cBhvr>
                                      <p:to>
                                        <p:strVal val="visible"/>
                                      </p:to>
                                    </p:set>
                                    <p:animEffect transition="in" filter="checkerboard(across)">
                                      <p:cBhvr>
                                        <p:cTn id="15" dur="500"/>
                                        <p:tgtEl>
                                          <p:spTgt spid="49154"/>
                                        </p:tgtEl>
                                      </p:cBhvr>
                                    </p:animEffect>
                                  </p:childTnLst>
                                </p:cTn>
                              </p:par>
                            </p:childTnLst>
                          </p:cTn>
                        </p:par>
                        <p:par>
                          <p:cTn id="16" fill="hold" nodeType="afterGroup">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49155"/>
                                        </p:tgtEl>
                                        <p:attrNameLst>
                                          <p:attrName>style.visibility</p:attrName>
                                        </p:attrNameLst>
                                      </p:cBhvr>
                                      <p:to>
                                        <p:strVal val="visible"/>
                                      </p:to>
                                    </p:set>
                                    <p:animEffect transition="in" filter="checkerboard(across)">
                                      <p:cBhvr>
                                        <p:cTn id="19"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P spid="4915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subTitle" idx="1"/>
          </p:nvPr>
        </p:nvSpPr>
        <p:spPr/>
        <p:txBody>
          <a:bodyPr/>
          <a:lstStyle/>
          <a:p>
            <a:pPr eaLnBrk="1" hangingPunct="1"/>
            <a:endParaRPr lang="en-US" smtClean="0"/>
          </a:p>
        </p:txBody>
      </p:sp>
      <p:pic>
        <p:nvPicPr>
          <p:cNvPr id="437251" name="Picture 3" descr="chay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622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52" name="Picture 4" descr="chay6"/>
          <p:cNvPicPr>
            <a:picLocks noGrp="1" noChangeAspect="1" noChangeArrowheads="1"/>
          </p:cNvPicPr>
          <p:nvPr>
            <p:ph type="ctrTitle"/>
          </p:nvPr>
        </p:nvPicPr>
        <p:blipFill>
          <a:blip r:embed="rId3">
            <a:extLst>
              <a:ext uri="{28A0092B-C50C-407E-A947-70E740481C1C}">
                <a14:useLocalDpi xmlns:a14="http://schemas.microsoft.com/office/drawing/2010/main" val="0"/>
              </a:ext>
            </a:extLst>
          </a:blip>
          <a:srcRect/>
          <a:stretch>
            <a:fillRect/>
          </a:stretch>
        </p:blipFill>
        <p:spPr>
          <a:xfrm>
            <a:off x="2362200" y="0"/>
            <a:ext cx="4114800" cy="594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7253" name="Picture 5" descr="chay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0"/>
            <a:ext cx="2667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54" name="Text Box 6"/>
          <p:cNvSpPr txBox="1">
            <a:spLocks noChangeArrowheads="1"/>
          </p:cNvSpPr>
          <p:nvPr/>
        </p:nvSpPr>
        <p:spPr bwMode="auto">
          <a:xfrm>
            <a:off x="2743200" y="6096000"/>
            <a:ext cx="33305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sz="2800" b="1" dirty="0" err="1">
                <a:solidFill>
                  <a:srgbClr val="FF0000"/>
                </a:solidFill>
              </a:rPr>
              <a:t>Cháy</a:t>
            </a:r>
            <a:r>
              <a:rPr lang="en-US" sz="2800" b="1" dirty="0">
                <a:solidFill>
                  <a:srgbClr val="FF0000"/>
                </a:solidFill>
              </a:rPr>
              <a:t> </a:t>
            </a:r>
            <a:r>
              <a:rPr lang="en-US" sz="2800" b="1" dirty="0" err="1">
                <a:solidFill>
                  <a:srgbClr val="FF0000"/>
                </a:solidFill>
              </a:rPr>
              <a:t>nhà</a:t>
            </a:r>
            <a:r>
              <a:rPr lang="en-US" sz="2800" b="1" dirty="0">
                <a:solidFill>
                  <a:srgbClr val="FF0000"/>
                </a:solidFill>
              </a:rPr>
              <a:t> do </a:t>
            </a:r>
            <a:r>
              <a:rPr lang="en-US" sz="2800" b="1" dirty="0" err="1">
                <a:solidFill>
                  <a:srgbClr val="FF0000"/>
                </a:solidFill>
              </a:rPr>
              <a:t>bất</a:t>
            </a:r>
            <a:r>
              <a:rPr lang="en-US" sz="2800" b="1" dirty="0">
                <a:solidFill>
                  <a:srgbClr val="FF0000"/>
                </a:solidFill>
              </a:rPr>
              <a:t> </a:t>
            </a:r>
            <a:r>
              <a:rPr lang="en-US" sz="2800" b="1" dirty="0" err="1">
                <a:solidFill>
                  <a:srgbClr val="FF0000"/>
                </a:solidFill>
              </a:rPr>
              <a:t>cẩn</a:t>
            </a:r>
            <a:endParaRPr lang="en-US" sz="2800" b="1" dirty="0">
              <a:solidFill>
                <a:srgbClr val="FF0000"/>
              </a:solidFill>
            </a:endParaRPr>
          </a:p>
        </p:txBody>
      </p:sp>
    </p:spTree>
    <p:extLst>
      <p:ext uri="{BB962C8B-B14F-4D97-AF65-F5344CB8AC3E}">
        <p14:creationId xmlns:p14="http://schemas.microsoft.com/office/powerpoint/2010/main" val="17626525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37251"/>
                                        </p:tgtEl>
                                        <p:attrNameLst>
                                          <p:attrName>style.visibility</p:attrName>
                                        </p:attrNameLst>
                                      </p:cBhvr>
                                      <p:to>
                                        <p:strVal val="visible"/>
                                      </p:to>
                                    </p:set>
                                    <p:anim calcmode="lin" valueType="num">
                                      <p:cBhvr>
                                        <p:cTn id="7" dur="1000" fill="hold"/>
                                        <p:tgtEl>
                                          <p:spTgt spid="437251"/>
                                        </p:tgtEl>
                                        <p:attrNameLst>
                                          <p:attrName>ppt_w</p:attrName>
                                        </p:attrNameLst>
                                      </p:cBhvr>
                                      <p:tavLst>
                                        <p:tav tm="0">
                                          <p:val>
                                            <p:fltVal val="0"/>
                                          </p:val>
                                        </p:tav>
                                        <p:tav tm="100000">
                                          <p:val>
                                            <p:strVal val="#ppt_w"/>
                                          </p:val>
                                        </p:tav>
                                      </p:tavLst>
                                    </p:anim>
                                    <p:anim calcmode="lin" valueType="num">
                                      <p:cBhvr>
                                        <p:cTn id="8" dur="1000" fill="hold"/>
                                        <p:tgtEl>
                                          <p:spTgt spid="437251"/>
                                        </p:tgtEl>
                                        <p:attrNameLst>
                                          <p:attrName>ppt_h</p:attrName>
                                        </p:attrNameLst>
                                      </p:cBhvr>
                                      <p:tavLst>
                                        <p:tav tm="0">
                                          <p:val>
                                            <p:fltVal val="0"/>
                                          </p:val>
                                        </p:tav>
                                        <p:tav tm="100000">
                                          <p:val>
                                            <p:strVal val="#ppt_h"/>
                                          </p:val>
                                        </p:tav>
                                      </p:tavLst>
                                    </p:anim>
                                    <p:anim calcmode="lin" valueType="num">
                                      <p:cBhvr>
                                        <p:cTn id="9" dur="1000" fill="hold"/>
                                        <p:tgtEl>
                                          <p:spTgt spid="437251"/>
                                        </p:tgtEl>
                                        <p:attrNameLst>
                                          <p:attrName>style.rotation</p:attrName>
                                        </p:attrNameLst>
                                      </p:cBhvr>
                                      <p:tavLst>
                                        <p:tav tm="0">
                                          <p:val>
                                            <p:fltVal val="90"/>
                                          </p:val>
                                        </p:tav>
                                        <p:tav tm="100000">
                                          <p:val>
                                            <p:fltVal val="0"/>
                                          </p:val>
                                        </p:tav>
                                      </p:tavLst>
                                    </p:anim>
                                    <p:animEffect transition="in" filter="fade">
                                      <p:cBhvr>
                                        <p:cTn id="10" dur="1000"/>
                                        <p:tgtEl>
                                          <p:spTgt spid="437251"/>
                                        </p:tgtEl>
                                      </p:cBhvr>
                                    </p:animEffect>
                                  </p:childTnLst>
                                </p:cTn>
                              </p:par>
                            </p:childTnLst>
                          </p:cTn>
                        </p:par>
                        <p:par>
                          <p:cTn id="11" fill="hold" nodeType="afterGroup">
                            <p:stCondLst>
                              <p:cond delay="1000"/>
                            </p:stCondLst>
                            <p:childTnLst>
                              <p:par>
                                <p:cTn id="12" presetID="35" presetClass="entr" presetSubtype="0" fill="hold" nodeType="afterEffect">
                                  <p:stCondLst>
                                    <p:cond delay="0"/>
                                  </p:stCondLst>
                                  <p:childTnLst>
                                    <p:set>
                                      <p:cBhvr>
                                        <p:cTn id="13" dur="1" fill="hold">
                                          <p:stCondLst>
                                            <p:cond delay="0"/>
                                          </p:stCondLst>
                                        </p:cTn>
                                        <p:tgtEl>
                                          <p:spTgt spid="437252"/>
                                        </p:tgtEl>
                                        <p:attrNameLst>
                                          <p:attrName>style.visibility</p:attrName>
                                        </p:attrNameLst>
                                      </p:cBhvr>
                                      <p:to>
                                        <p:strVal val="visible"/>
                                      </p:to>
                                    </p:set>
                                    <p:animEffect transition="in" filter="fade">
                                      <p:cBhvr>
                                        <p:cTn id="14" dur="2000"/>
                                        <p:tgtEl>
                                          <p:spTgt spid="437252"/>
                                        </p:tgtEl>
                                      </p:cBhvr>
                                    </p:animEffect>
                                    <p:anim calcmode="lin" valueType="num">
                                      <p:cBhvr>
                                        <p:cTn id="15" dur="2000" fill="hold"/>
                                        <p:tgtEl>
                                          <p:spTgt spid="437252"/>
                                        </p:tgtEl>
                                        <p:attrNameLst>
                                          <p:attrName>style.rotation</p:attrName>
                                        </p:attrNameLst>
                                      </p:cBhvr>
                                      <p:tavLst>
                                        <p:tav tm="0">
                                          <p:val>
                                            <p:fltVal val="720"/>
                                          </p:val>
                                        </p:tav>
                                        <p:tav tm="100000">
                                          <p:val>
                                            <p:fltVal val="0"/>
                                          </p:val>
                                        </p:tav>
                                      </p:tavLst>
                                    </p:anim>
                                    <p:anim calcmode="lin" valueType="num">
                                      <p:cBhvr>
                                        <p:cTn id="16" dur="2000" fill="hold"/>
                                        <p:tgtEl>
                                          <p:spTgt spid="437252"/>
                                        </p:tgtEl>
                                        <p:attrNameLst>
                                          <p:attrName>ppt_h</p:attrName>
                                        </p:attrNameLst>
                                      </p:cBhvr>
                                      <p:tavLst>
                                        <p:tav tm="0">
                                          <p:val>
                                            <p:fltVal val="0"/>
                                          </p:val>
                                        </p:tav>
                                        <p:tav tm="100000">
                                          <p:val>
                                            <p:strVal val="#ppt_h"/>
                                          </p:val>
                                        </p:tav>
                                      </p:tavLst>
                                    </p:anim>
                                    <p:anim calcmode="lin" valueType="num">
                                      <p:cBhvr>
                                        <p:cTn id="17" dur="2000" fill="hold"/>
                                        <p:tgtEl>
                                          <p:spTgt spid="437252"/>
                                        </p:tgtEl>
                                        <p:attrNameLst>
                                          <p:attrName>ppt_w</p:attrName>
                                        </p:attrNameLst>
                                      </p:cBhvr>
                                      <p:tavLst>
                                        <p:tav tm="0">
                                          <p:val>
                                            <p:fltVal val="0"/>
                                          </p:val>
                                        </p:tav>
                                        <p:tav tm="100000">
                                          <p:val>
                                            <p:strVal val="#ppt_w"/>
                                          </p:val>
                                        </p:tav>
                                      </p:tavLst>
                                    </p:anim>
                                  </p:childTnLst>
                                </p:cTn>
                              </p:par>
                            </p:childTnLst>
                          </p:cTn>
                        </p:par>
                        <p:par>
                          <p:cTn id="18" fill="hold" nodeType="afterGroup">
                            <p:stCondLst>
                              <p:cond delay="3000"/>
                            </p:stCondLst>
                            <p:childTnLst>
                              <p:par>
                                <p:cTn id="19" presetID="31" presetClass="entr" presetSubtype="0" fill="hold" nodeType="afterEffect">
                                  <p:stCondLst>
                                    <p:cond delay="0"/>
                                  </p:stCondLst>
                                  <p:iterate type="lt">
                                    <p:tmPct val="5000"/>
                                  </p:iterate>
                                  <p:childTnLst>
                                    <p:set>
                                      <p:cBhvr>
                                        <p:cTn id="20" dur="1" fill="hold">
                                          <p:stCondLst>
                                            <p:cond delay="0"/>
                                          </p:stCondLst>
                                        </p:cTn>
                                        <p:tgtEl>
                                          <p:spTgt spid="437253"/>
                                        </p:tgtEl>
                                        <p:attrNameLst>
                                          <p:attrName>style.visibility</p:attrName>
                                        </p:attrNameLst>
                                      </p:cBhvr>
                                      <p:to>
                                        <p:strVal val="visible"/>
                                      </p:to>
                                    </p:set>
                                    <p:anim calcmode="lin" valueType="num">
                                      <p:cBhvr>
                                        <p:cTn id="21" dur="1000" fill="hold"/>
                                        <p:tgtEl>
                                          <p:spTgt spid="437253"/>
                                        </p:tgtEl>
                                        <p:attrNameLst>
                                          <p:attrName>ppt_w</p:attrName>
                                        </p:attrNameLst>
                                      </p:cBhvr>
                                      <p:tavLst>
                                        <p:tav tm="0">
                                          <p:val>
                                            <p:fltVal val="0"/>
                                          </p:val>
                                        </p:tav>
                                        <p:tav tm="100000">
                                          <p:val>
                                            <p:strVal val="#ppt_w"/>
                                          </p:val>
                                        </p:tav>
                                      </p:tavLst>
                                    </p:anim>
                                    <p:anim calcmode="lin" valueType="num">
                                      <p:cBhvr>
                                        <p:cTn id="22" dur="1000" fill="hold"/>
                                        <p:tgtEl>
                                          <p:spTgt spid="437253"/>
                                        </p:tgtEl>
                                        <p:attrNameLst>
                                          <p:attrName>ppt_h</p:attrName>
                                        </p:attrNameLst>
                                      </p:cBhvr>
                                      <p:tavLst>
                                        <p:tav tm="0">
                                          <p:val>
                                            <p:fltVal val="0"/>
                                          </p:val>
                                        </p:tav>
                                        <p:tav tm="100000">
                                          <p:val>
                                            <p:strVal val="#ppt_h"/>
                                          </p:val>
                                        </p:tav>
                                      </p:tavLst>
                                    </p:anim>
                                    <p:anim calcmode="lin" valueType="num">
                                      <p:cBhvr>
                                        <p:cTn id="23" dur="1000" fill="hold"/>
                                        <p:tgtEl>
                                          <p:spTgt spid="437253"/>
                                        </p:tgtEl>
                                        <p:attrNameLst>
                                          <p:attrName>style.rotation</p:attrName>
                                        </p:attrNameLst>
                                      </p:cBhvr>
                                      <p:tavLst>
                                        <p:tav tm="0">
                                          <p:val>
                                            <p:fltVal val="90"/>
                                          </p:val>
                                        </p:tav>
                                        <p:tav tm="100000">
                                          <p:val>
                                            <p:fltVal val="0"/>
                                          </p:val>
                                        </p:tav>
                                      </p:tavLst>
                                    </p:anim>
                                    <p:animEffect transition="in" filter="fade">
                                      <p:cBhvr>
                                        <p:cTn id="24" dur="1000"/>
                                        <p:tgtEl>
                                          <p:spTgt spid="437253"/>
                                        </p:tgtEl>
                                      </p:cBhvr>
                                    </p:animEffect>
                                  </p:childTnLst>
                                </p:cTn>
                              </p:par>
                            </p:childTnLst>
                          </p:cTn>
                        </p:par>
                        <p:par>
                          <p:cTn id="25" fill="hold" nodeType="afterGroup">
                            <p:stCondLst>
                              <p:cond delay="4000"/>
                            </p:stCondLst>
                            <p:childTnLst>
                              <p:par>
                                <p:cTn id="26" presetID="40" presetClass="entr" presetSubtype="0" fill="hold" nodeType="afterEffect">
                                  <p:stCondLst>
                                    <p:cond delay="0"/>
                                  </p:stCondLst>
                                  <p:iterate type="lt">
                                    <p:tmPct val="10000"/>
                                  </p:iterate>
                                  <p:childTnLst>
                                    <p:set>
                                      <p:cBhvr>
                                        <p:cTn id="27" dur="1" fill="hold">
                                          <p:stCondLst>
                                            <p:cond delay="0"/>
                                          </p:stCondLst>
                                        </p:cTn>
                                        <p:tgtEl>
                                          <p:spTgt spid="437254">
                                            <p:txEl>
                                              <p:pRg st="0" end="0"/>
                                            </p:txEl>
                                          </p:spTgt>
                                        </p:tgtEl>
                                        <p:attrNameLst>
                                          <p:attrName>style.visibility</p:attrName>
                                        </p:attrNameLst>
                                      </p:cBhvr>
                                      <p:to>
                                        <p:strVal val="visible"/>
                                      </p:to>
                                    </p:set>
                                    <p:animEffect transition="in" filter="fade">
                                      <p:cBhvr>
                                        <p:cTn id="28" dur="1000"/>
                                        <p:tgtEl>
                                          <p:spTgt spid="437254">
                                            <p:txEl>
                                              <p:pRg st="0" end="0"/>
                                            </p:txEl>
                                          </p:spTgt>
                                        </p:tgtEl>
                                      </p:cBhvr>
                                    </p:animEffect>
                                    <p:anim calcmode="lin" valueType="num">
                                      <p:cBhvr>
                                        <p:cTn id="29" dur="1000" fill="hold"/>
                                        <p:tgtEl>
                                          <p:spTgt spid="437254">
                                            <p:txEl>
                                              <p:pRg st="0" end="0"/>
                                            </p:txEl>
                                          </p:spTgt>
                                        </p:tgtEl>
                                        <p:attrNameLst>
                                          <p:attrName>ppt_x</p:attrName>
                                        </p:attrNameLst>
                                      </p:cBhvr>
                                      <p:tavLst>
                                        <p:tav tm="0">
                                          <p:val>
                                            <p:strVal val="#ppt_x-.1"/>
                                          </p:val>
                                        </p:tav>
                                        <p:tav tm="100000">
                                          <p:val>
                                            <p:strVal val="#ppt_x"/>
                                          </p:val>
                                        </p:tav>
                                      </p:tavLst>
                                    </p:anim>
                                    <p:anim calcmode="lin" valueType="num">
                                      <p:cBhvr>
                                        <p:cTn id="30" dur="1000" fill="hold"/>
                                        <p:tgtEl>
                                          <p:spTgt spid="43725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0"/>
            <a:ext cx="9144000" cy="6858000"/>
          </a:xfrm>
        </p:spPr>
        <p:txBody>
          <a:bodyPr/>
          <a:lstStyle/>
          <a:p>
            <a:pPr eaLnBrk="1" hangingPunct="1"/>
            <a:endParaRPr lang="en-US" smtClean="0"/>
          </a:p>
        </p:txBody>
      </p:sp>
      <p:sp>
        <p:nvSpPr>
          <p:cNvPr id="11267" name="Rectangle 3"/>
          <p:cNvSpPr>
            <a:spLocks noGrp="1" noChangeArrowheads="1"/>
          </p:cNvSpPr>
          <p:nvPr>
            <p:ph type="subTitle" idx="1"/>
          </p:nvPr>
        </p:nvSpPr>
        <p:spPr/>
        <p:txBody>
          <a:bodyPr/>
          <a:lstStyle/>
          <a:p>
            <a:pPr eaLnBrk="1" hangingPunct="1"/>
            <a:endParaRPr lang="en-US" smtClean="0"/>
          </a:p>
        </p:txBody>
      </p:sp>
      <p:pic>
        <p:nvPicPr>
          <p:cNvPr id="438276" name="Picture 4" descr="bom m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8277" name="Text Box 5"/>
          <p:cNvSpPr txBox="1">
            <a:spLocks noChangeArrowheads="1"/>
          </p:cNvSpPr>
          <p:nvPr/>
        </p:nvSpPr>
        <p:spPr bwMode="auto">
          <a:xfrm>
            <a:off x="3200400" y="6197600"/>
            <a:ext cx="26257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sz="2800" b="1" dirty="0">
                <a:solidFill>
                  <a:srgbClr val="FF0000"/>
                </a:solidFill>
              </a:rPr>
              <a:t>Tai </a:t>
            </a:r>
            <a:r>
              <a:rPr lang="en-US" sz="2800" b="1" dirty="0" err="1">
                <a:solidFill>
                  <a:srgbClr val="FF0000"/>
                </a:solidFill>
              </a:rPr>
              <a:t>nạn</a:t>
            </a:r>
            <a:r>
              <a:rPr lang="en-US" sz="2800" b="1" dirty="0">
                <a:solidFill>
                  <a:srgbClr val="FF0000"/>
                </a:solidFill>
              </a:rPr>
              <a:t> do </a:t>
            </a:r>
            <a:r>
              <a:rPr lang="en-US" sz="2800" b="1" dirty="0" err="1">
                <a:solidFill>
                  <a:srgbClr val="FF0000"/>
                </a:solidFill>
              </a:rPr>
              <a:t>cháy</a:t>
            </a:r>
            <a:endParaRPr lang="en-US" sz="2800" b="1" dirty="0">
              <a:solidFill>
                <a:srgbClr val="FF0000"/>
              </a:solidFill>
            </a:endParaRPr>
          </a:p>
        </p:txBody>
      </p:sp>
    </p:spTree>
    <p:extLst>
      <p:ext uri="{BB962C8B-B14F-4D97-AF65-F5344CB8AC3E}">
        <p14:creationId xmlns:p14="http://schemas.microsoft.com/office/powerpoint/2010/main" val="19182828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438276"/>
                                        </p:tgtEl>
                                        <p:attrNameLst>
                                          <p:attrName>style.visibility</p:attrName>
                                        </p:attrNameLst>
                                      </p:cBhvr>
                                      <p:to>
                                        <p:strVal val="visible"/>
                                      </p:to>
                                    </p:set>
                                    <p:animEffect transition="in" filter="fade">
                                      <p:cBhvr>
                                        <p:cTn id="7" dur="770" decel="100000"/>
                                        <p:tgtEl>
                                          <p:spTgt spid="438276"/>
                                        </p:tgtEl>
                                      </p:cBhvr>
                                    </p:animEffect>
                                    <p:animScale>
                                      <p:cBhvr>
                                        <p:cTn id="8" dur="770" decel="100000"/>
                                        <p:tgtEl>
                                          <p:spTgt spid="438276"/>
                                        </p:tgtEl>
                                      </p:cBhvr>
                                      <p:from x="10000" y="10000"/>
                                      <p:to x="200000" y="450000"/>
                                    </p:animScale>
                                    <p:animScale>
                                      <p:cBhvr>
                                        <p:cTn id="9" dur="1230" accel="100000" fill="hold">
                                          <p:stCondLst>
                                            <p:cond delay="770"/>
                                          </p:stCondLst>
                                        </p:cTn>
                                        <p:tgtEl>
                                          <p:spTgt spid="438276"/>
                                        </p:tgtEl>
                                      </p:cBhvr>
                                      <p:from x="200000" y="450000"/>
                                      <p:to x="100000" y="100000"/>
                                    </p:animScale>
                                    <p:set>
                                      <p:cBhvr>
                                        <p:cTn id="10" dur="770" fill="hold"/>
                                        <p:tgtEl>
                                          <p:spTgt spid="438276"/>
                                        </p:tgtEl>
                                        <p:attrNameLst>
                                          <p:attrName>ppt_x</p:attrName>
                                        </p:attrNameLst>
                                      </p:cBhvr>
                                      <p:to>
                                        <p:strVal val="(0.5)"/>
                                      </p:to>
                                    </p:set>
                                    <p:anim from="(0.5)" to="(#ppt_x)" calcmode="lin" valueType="num">
                                      <p:cBhvr>
                                        <p:cTn id="11" dur="1230" accel="100000" fill="hold">
                                          <p:stCondLst>
                                            <p:cond delay="770"/>
                                          </p:stCondLst>
                                        </p:cTn>
                                        <p:tgtEl>
                                          <p:spTgt spid="438276"/>
                                        </p:tgtEl>
                                        <p:attrNameLst>
                                          <p:attrName>ppt_x</p:attrName>
                                        </p:attrNameLst>
                                      </p:cBhvr>
                                    </p:anim>
                                    <p:set>
                                      <p:cBhvr>
                                        <p:cTn id="12" dur="770" fill="hold"/>
                                        <p:tgtEl>
                                          <p:spTgt spid="438276"/>
                                        </p:tgtEl>
                                        <p:attrNameLst>
                                          <p:attrName>ppt_y</p:attrName>
                                        </p:attrNameLst>
                                      </p:cBhvr>
                                      <p:to>
                                        <p:strVal val="(#ppt_y+0.4)"/>
                                      </p:to>
                                    </p:set>
                                    <p:anim from="(#ppt_y+0.4)" to="(#ppt_y)" calcmode="lin" valueType="num">
                                      <p:cBhvr>
                                        <p:cTn id="13" dur="1230" accel="100000" fill="hold">
                                          <p:stCondLst>
                                            <p:cond delay="770"/>
                                          </p:stCondLst>
                                        </p:cTn>
                                        <p:tgtEl>
                                          <p:spTgt spid="438276"/>
                                        </p:tgtEl>
                                        <p:attrNameLst>
                                          <p:attrName>ppt_y</p:attrName>
                                        </p:attrNameLst>
                                      </p:cBhvr>
                                    </p:anim>
                                  </p:childTnLst>
                                </p:cTn>
                              </p:par>
                            </p:childTnLst>
                          </p:cTn>
                        </p:par>
                        <p:par>
                          <p:cTn id="14" fill="hold" nodeType="afterGroup">
                            <p:stCondLst>
                              <p:cond delay="2000"/>
                            </p:stCondLst>
                            <p:childTnLst>
                              <p:par>
                                <p:cTn id="15" presetID="15" presetClass="entr" presetSubtype="0" fill="hold" grpId="0" nodeType="afterEffect">
                                  <p:stCondLst>
                                    <p:cond delay="0"/>
                                  </p:stCondLst>
                                  <p:childTnLst>
                                    <p:set>
                                      <p:cBhvr>
                                        <p:cTn id="16" dur="1" fill="hold">
                                          <p:stCondLst>
                                            <p:cond delay="0"/>
                                          </p:stCondLst>
                                        </p:cTn>
                                        <p:tgtEl>
                                          <p:spTgt spid="438277"/>
                                        </p:tgtEl>
                                        <p:attrNameLst>
                                          <p:attrName>style.visibility</p:attrName>
                                        </p:attrNameLst>
                                      </p:cBhvr>
                                      <p:to>
                                        <p:strVal val="visible"/>
                                      </p:to>
                                    </p:set>
                                    <p:anim calcmode="lin" valueType="num">
                                      <p:cBhvr>
                                        <p:cTn id="17" dur="1000" fill="hold"/>
                                        <p:tgtEl>
                                          <p:spTgt spid="438277"/>
                                        </p:tgtEl>
                                        <p:attrNameLst>
                                          <p:attrName>ppt_w</p:attrName>
                                        </p:attrNameLst>
                                      </p:cBhvr>
                                      <p:tavLst>
                                        <p:tav tm="0">
                                          <p:val>
                                            <p:fltVal val="0"/>
                                          </p:val>
                                        </p:tav>
                                        <p:tav tm="100000">
                                          <p:val>
                                            <p:strVal val="#ppt_w"/>
                                          </p:val>
                                        </p:tav>
                                      </p:tavLst>
                                    </p:anim>
                                    <p:anim calcmode="lin" valueType="num">
                                      <p:cBhvr>
                                        <p:cTn id="18" dur="1000" fill="hold"/>
                                        <p:tgtEl>
                                          <p:spTgt spid="438277"/>
                                        </p:tgtEl>
                                        <p:attrNameLst>
                                          <p:attrName>ppt_h</p:attrName>
                                        </p:attrNameLst>
                                      </p:cBhvr>
                                      <p:tavLst>
                                        <p:tav tm="0">
                                          <p:val>
                                            <p:fltVal val="0"/>
                                          </p:val>
                                        </p:tav>
                                        <p:tav tm="100000">
                                          <p:val>
                                            <p:strVal val="#ppt_h"/>
                                          </p:val>
                                        </p:tav>
                                      </p:tavLst>
                                    </p:anim>
                                    <p:anim calcmode="lin" valueType="num">
                                      <p:cBhvr>
                                        <p:cTn id="19" dur="1000" fill="hold"/>
                                        <p:tgtEl>
                                          <p:spTgt spid="438277"/>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43827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27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hat doc mau da c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4196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3" descr="pham_duc_duy[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0"/>
            <a:ext cx="4724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4"/>
          <p:cNvSpPr txBox="1">
            <a:spLocks noChangeArrowheads="1"/>
          </p:cNvSpPr>
          <p:nvPr/>
        </p:nvSpPr>
        <p:spPr bwMode="auto">
          <a:xfrm>
            <a:off x="609600" y="5715000"/>
            <a:ext cx="2971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en-US" sz="2800" b="1" dirty="0" err="1"/>
              <a:t>Nạn</a:t>
            </a:r>
            <a:r>
              <a:rPr lang="en-US" sz="2800" b="1" dirty="0"/>
              <a:t> </a:t>
            </a:r>
            <a:r>
              <a:rPr lang="en-US" sz="2800" b="1" dirty="0" err="1"/>
              <a:t>nhân</a:t>
            </a:r>
            <a:r>
              <a:rPr lang="en-US" sz="2800" b="1" dirty="0"/>
              <a:t> </a:t>
            </a:r>
            <a:r>
              <a:rPr lang="en-US" sz="2800" b="1" dirty="0" err="1"/>
              <a:t>chất</a:t>
            </a:r>
            <a:r>
              <a:rPr lang="en-US" sz="2800" b="1" dirty="0"/>
              <a:t> </a:t>
            </a:r>
            <a:r>
              <a:rPr lang="en-US" sz="2800" b="1" dirty="0" err="1"/>
              <a:t>độc</a:t>
            </a:r>
            <a:r>
              <a:rPr lang="en-US" sz="2800" b="1" dirty="0"/>
              <a:t> </a:t>
            </a:r>
            <a:r>
              <a:rPr lang="en-US" sz="2800" b="1" dirty="0" err="1"/>
              <a:t>màu</a:t>
            </a:r>
            <a:r>
              <a:rPr lang="en-US" sz="2800" b="1" dirty="0"/>
              <a:t> da cam</a:t>
            </a:r>
          </a:p>
        </p:txBody>
      </p:sp>
      <p:pic>
        <p:nvPicPr>
          <p:cNvPr id="50181" name="Picture 5" descr="dacam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3276600"/>
            <a:ext cx="4724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4410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diamond(in)">
                                      <p:cBhvr>
                                        <p:cTn id="7" dur="500"/>
                                        <p:tgtEl>
                                          <p:spTgt spid="50178"/>
                                        </p:tgtEl>
                                      </p:cBhvr>
                                    </p:animEffect>
                                  </p:childTnLst>
                                </p:cTn>
                              </p:par>
                            </p:childTnLst>
                          </p:cTn>
                        </p:par>
                        <p:par>
                          <p:cTn id="8" fill="hold" nodeType="afterGroup">
                            <p:stCondLst>
                              <p:cond delay="500"/>
                            </p:stCondLst>
                            <p:childTnLst>
                              <p:par>
                                <p:cTn id="9" presetID="8" presetClass="entr" presetSubtype="16" fill="hold" nodeType="afterEffect">
                                  <p:stCondLst>
                                    <p:cond delay="0"/>
                                  </p:stCondLst>
                                  <p:childTnLst>
                                    <p:set>
                                      <p:cBhvr>
                                        <p:cTn id="10" dur="1" fill="hold">
                                          <p:stCondLst>
                                            <p:cond delay="0"/>
                                          </p:stCondLst>
                                        </p:cTn>
                                        <p:tgtEl>
                                          <p:spTgt spid="50179"/>
                                        </p:tgtEl>
                                        <p:attrNameLst>
                                          <p:attrName>style.visibility</p:attrName>
                                        </p:attrNameLst>
                                      </p:cBhvr>
                                      <p:to>
                                        <p:strVal val="visible"/>
                                      </p:to>
                                    </p:set>
                                    <p:animEffect transition="in" filter="diamond(in)">
                                      <p:cBhvr>
                                        <p:cTn id="11" dur="500"/>
                                        <p:tgtEl>
                                          <p:spTgt spid="50179"/>
                                        </p:tgtEl>
                                      </p:cBhvr>
                                    </p:animEffect>
                                  </p:childTnLst>
                                </p:cTn>
                              </p:par>
                            </p:childTnLst>
                          </p:cTn>
                        </p:par>
                        <p:par>
                          <p:cTn id="12" fill="hold" nodeType="afterGroup">
                            <p:stCondLst>
                              <p:cond delay="1000"/>
                            </p:stCondLst>
                            <p:childTnLst>
                              <p:par>
                                <p:cTn id="13" presetID="8" presetClass="entr" presetSubtype="16" fill="hold" nodeType="afterEffect">
                                  <p:stCondLst>
                                    <p:cond delay="0"/>
                                  </p:stCondLst>
                                  <p:childTnLst>
                                    <p:set>
                                      <p:cBhvr>
                                        <p:cTn id="14" dur="1" fill="hold">
                                          <p:stCondLst>
                                            <p:cond delay="0"/>
                                          </p:stCondLst>
                                        </p:cTn>
                                        <p:tgtEl>
                                          <p:spTgt spid="50181"/>
                                        </p:tgtEl>
                                        <p:attrNameLst>
                                          <p:attrName>style.visibility</p:attrName>
                                        </p:attrNameLst>
                                      </p:cBhvr>
                                      <p:to>
                                        <p:strVal val="visible"/>
                                      </p:to>
                                    </p:set>
                                    <p:animEffect transition="in" filter="diamond(in)">
                                      <p:cBhvr>
                                        <p:cTn id="15" dur="2000"/>
                                        <p:tgtEl>
                                          <p:spTgt spid="50181"/>
                                        </p:tgtEl>
                                      </p:cBhvr>
                                    </p:animEffect>
                                  </p:childTnLst>
                                </p:cTn>
                              </p:par>
                            </p:childTnLst>
                          </p:cTn>
                        </p:par>
                        <p:par>
                          <p:cTn id="16" fill="hold" nodeType="afterGroup">
                            <p:stCondLst>
                              <p:cond delay="3000"/>
                            </p:stCondLst>
                            <p:childTnLst>
                              <p:par>
                                <p:cTn id="17" presetID="5" presetClass="entr" presetSubtype="10" fill="hold" grpId="0" nodeType="afterEffect">
                                  <p:stCondLst>
                                    <p:cond delay="0"/>
                                  </p:stCondLst>
                                  <p:childTnLst>
                                    <p:set>
                                      <p:cBhvr>
                                        <p:cTn id="18" dur="1" fill="hold">
                                          <p:stCondLst>
                                            <p:cond delay="0"/>
                                          </p:stCondLst>
                                        </p:cTn>
                                        <p:tgtEl>
                                          <p:spTgt spid="50180"/>
                                        </p:tgtEl>
                                        <p:attrNameLst>
                                          <p:attrName>style.visibility</p:attrName>
                                        </p:attrNameLst>
                                      </p:cBhvr>
                                      <p:to>
                                        <p:strVal val="visible"/>
                                      </p:to>
                                    </p:set>
                                    <p:animEffect transition="in" filter="checkerboard(across)">
                                      <p:cBhvr>
                                        <p:cTn id="19" dur="500"/>
                                        <p:tgtEl>
                                          <p:spTgt spid="50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6200"/>
            <a:ext cx="4648200" cy="2590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680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76200"/>
            <a:ext cx="4419600" cy="2667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680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352800"/>
            <a:ext cx="4724400" cy="2895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6808"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3352800"/>
            <a:ext cx="4419600" cy="2889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6810" name="Text Box 10"/>
          <p:cNvSpPr txBox="1">
            <a:spLocks noChangeArrowheads="1"/>
          </p:cNvSpPr>
          <p:nvPr/>
        </p:nvSpPr>
        <p:spPr bwMode="auto">
          <a:xfrm>
            <a:off x="1447800" y="2746375"/>
            <a:ext cx="1408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sz="2400" b="1">
                <a:solidFill>
                  <a:srgbClr val="0033CC"/>
                </a:solidFill>
              </a:rPr>
              <a:t>Làm mứt</a:t>
            </a:r>
          </a:p>
        </p:txBody>
      </p:sp>
      <p:sp>
        <p:nvSpPr>
          <p:cNvPr id="76811" name="Text Box 11"/>
          <p:cNvSpPr txBox="1">
            <a:spLocks noChangeArrowheads="1"/>
          </p:cNvSpPr>
          <p:nvPr/>
        </p:nvSpPr>
        <p:spPr bwMode="auto">
          <a:xfrm>
            <a:off x="609600" y="6248400"/>
            <a:ext cx="3270250"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sz="2300" b="1">
                <a:solidFill>
                  <a:srgbClr val="0033CC"/>
                </a:solidFill>
              </a:rPr>
              <a:t>Thức ăn đã bị mốc trắng</a:t>
            </a:r>
          </a:p>
        </p:txBody>
      </p:sp>
      <p:sp>
        <p:nvSpPr>
          <p:cNvPr id="76812" name="Text Box 12"/>
          <p:cNvSpPr txBox="1">
            <a:spLocks noChangeArrowheads="1"/>
          </p:cNvSpPr>
          <p:nvPr/>
        </p:nvSpPr>
        <p:spPr bwMode="auto">
          <a:xfrm>
            <a:off x="5638800" y="6248400"/>
            <a:ext cx="2252663"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sz="2300" b="1">
                <a:solidFill>
                  <a:srgbClr val="0033CC"/>
                </a:solidFill>
              </a:rPr>
              <a:t>Lòng - Tiết canh</a:t>
            </a:r>
          </a:p>
        </p:txBody>
      </p:sp>
      <p:sp>
        <p:nvSpPr>
          <p:cNvPr id="76813" name="Text Box 13"/>
          <p:cNvSpPr txBox="1">
            <a:spLocks noChangeArrowheads="1"/>
          </p:cNvSpPr>
          <p:nvPr/>
        </p:nvSpPr>
        <p:spPr bwMode="auto">
          <a:xfrm>
            <a:off x="4662488" y="2819400"/>
            <a:ext cx="4481512"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sz="2300" b="1">
                <a:solidFill>
                  <a:srgbClr val="0033CC"/>
                </a:solidFill>
              </a:rPr>
              <a:t>Cá ướp phân Ure cho tươi lâu hơn</a:t>
            </a:r>
          </a:p>
        </p:txBody>
      </p:sp>
    </p:spTree>
    <p:extLst>
      <p:ext uri="{BB962C8B-B14F-4D97-AF65-F5344CB8AC3E}">
        <p14:creationId xmlns:p14="http://schemas.microsoft.com/office/powerpoint/2010/main" val="120772373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checkerboard(across)">
                                      <p:cBhvr>
                                        <p:cTn id="7" dur="500"/>
                                        <p:tgtEl>
                                          <p:spTgt spid="76802"/>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6810"/>
                                        </p:tgtEl>
                                        <p:attrNameLst>
                                          <p:attrName>style.visibility</p:attrName>
                                        </p:attrNameLst>
                                      </p:cBhvr>
                                      <p:to>
                                        <p:strVal val="visible"/>
                                      </p:to>
                                    </p:set>
                                    <p:animEffect transition="in" filter="blinds(horizontal)">
                                      <p:cBhvr>
                                        <p:cTn id="11" dur="500"/>
                                        <p:tgtEl>
                                          <p:spTgt spid="76810"/>
                                        </p:tgtEl>
                                      </p:cBhvr>
                                    </p:animEffect>
                                  </p:childTnLst>
                                </p:cTn>
                              </p:par>
                            </p:childTnLst>
                          </p:cTn>
                        </p:par>
                        <p:par>
                          <p:cTn id="12" fill="hold" nodeType="afterGroup">
                            <p:stCondLst>
                              <p:cond delay="1000"/>
                            </p:stCondLst>
                            <p:childTnLst>
                              <p:par>
                                <p:cTn id="13" presetID="8" presetClass="entr" presetSubtype="16" fill="hold" nodeType="afterEffect">
                                  <p:stCondLst>
                                    <p:cond delay="0"/>
                                  </p:stCondLst>
                                  <p:childTnLst>
                                    <p:set>
                                      <p:cBhvr>
                                        <p:cTn id="14" dur="1" fill="hold">
                                          <p:stCondLst>
                                            <p:cond delay="0"/>
                                          </p:stCondLst>
                                        </p:cTn>
                                        <p:tgtEl>
                                          <p:spTgt spid="76803"/>
                                        </p:tgtEl>
                                        <p:attrNameLst>
                                          <p:attrName>style.visibility</p:attrName>
                                        </p:attrNameLst>
                                      </p:cBhvr>
                                      <p:to>
                                        <p:strVal val="visible"/>
                                      </p:to>
                                    </p:set>
                                    <p:animEffect transition="in" filter="diamond(in)">
                                      <p:cBhvr>
                                        <p:cTn id="15" dur="500"/>
                                        <p:tgtEl>
                                          <p:spTgt spid="76803"/>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76813"/>
                                        </p:tgtEl>
                                        <p:attrNameLst>
                                          <p:attrName>style.visibility</p:attrName>
                                        </p:attrNameLst>
                                      </p:cBhvr>
                                      <p:to>
                                        <p:strVal val="visible"/>
                                      </p:to>
                                    </p:set>
                                    <p:animEffect transition="in" filter="blinds(horizontal)">
                                      <p:cBhvr>
                                        <p:cTn id="19" dur="500"/>
                                        <p:tgtEl>
                                          <p:spTgt spid="76813"/>
                                        </p:tgtEl>
                                      </p:cBhvr>
                                    </p:animEffect>
                                  </p:childTnLst>
                                </p:cTn>
                              </p:par>
                            </p:childTnLst>
                          </p:cTn>
                        </p:par>
                        <p:par>
                          <p:cTn id="20" fill="hold" nodeType="afterGroup">
                            <p:stCondLst>
                              <p:cond delay="2000"/>
                            </p:stCondLst>
                            <p:childTnLst>
                              <p:par>
                                <p:cTn id="21" presetID="5" presetClass="entr" presetSubtype="10" fill="hold" nodeType="afterEffect">
                                  <p:stCondLst>
                                    <p:cond delay="0"/>
                                  </p:stCondLst>
                                  <p:childTnLst>
                                    <p:set>
                                      <p:cBhvr>
                                        <p:cTn id="22" dur="1" fill="hold">
                                          <p:stCondLst>
                                            <p:cond delay="0"/>
                                          </p:stCondLst>
                                        </p:cTn>
                                        <p:tgtEl>
                                          <p:spTgt spid="76806"/>
                                        </p:tgtEl>
                                        <p:attrNameLst>
                                          <p:attrName>style.visibility</p:attrName>
                                        </p:attrNameLst>
                                      </p:cBhvr>
                                      <p:to>
                                        <p:strVal val="visible"/>
                                      </p:to>
                                    </p:set>
                                    <p:animEffect transition="in" filter="checkerboard(across)">
                                      <p:cBhvr>
                                        <p:cTn id="23" dur="500"/>
                                        <p:tgtEl>
                                          <p:spTgt spid="76806"/>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76811"/>
                                        </p:tgtEl>
                                        <p:attrNameLst>
                                          <p:attrName>style.visibility</p:attrName>
                                        </p:attrNameLst>
                                      </p:cBhvr>
                                      <p:to>
                                        <p:strVal val="visible"/>
                                      </p:to>
                                    </p:set>
                                    <p:animEffect transition="in" filter="blinds(horizontal)">
                                      <p:cBhvr>
                                        <p:cTn id="27" dur="500"/>
                                        <p:tgtEl>
                                          <p:spTgt spid="76811"/>
                                        </p:tgtEl>
                                      </p:cBhvr>
                                    </p:animEffect>
                                  </p:childTnLst>
                                </p:cTn>
                              </p:par>
                            </p:childTnLst>
                          </p:cTn>
                        </p:par>
                        <p:par>
                          <p:cTn id="28" fill="hold" nodeType="afterGroup">
                            <p:stCondLst>
                              <p:cond delay="3000"/>
                            </p:stCondLst>
                            <p:childTnLst>
                              <p:par>
                                <p:cTn id="29" presetID="4" presetClass="entr" presetSubtype="16" fill="hold" nodeType="afterEffect">
                                  <p:stCondLst>
                                    <p:cond delay="0"/>
                                  </p:stCondLst>
                                  <p:childTnLst>
                                    <p:set>
                                      <p:cBhvr>
                                        <p:cTn id="30" dur="1" fill="hold">
                                          <p:stCondLst>
                                            <p:cond delay="0"/>
                                          </p:stCondLst>
                                        </p:cTn>
                                        <p:tgtEl>
                                          <p:spTgt spid="76808"/>
                                        </p:tgtEl>
                                        <p:attrNameLst>
                                          <p:attrName>style.visibility</p:attrName>
                                        </p:attrNameLst>
                                      </p:cBhvr>
                                      <p:to>
                                        <p:strVal val="visible"/>
                                      </p:to>
                                    </p:set>
                                    <p:animEffect transition="in" filter="box(in)">
                                      <p:cBhvr>
                                        <p:cTn id="31" dur="500"/>
                                        <p:tgtEl>
                                          <p:spTgt spid="76808"/>
                                        </p:tgtEl>
                                      </p:cBhvr>
                                    </p:animEffect>
                                  </p:childTnLst>
                                </p:cTn>
                              </p:par>
                            </p:childTnLst>
                          </p:cTn>
                        </p:par>
                        <p:par>
                          <p:cTn id="32" fill="hold" nodeType="afterGroup">
                            <p:stCondLst>
                              <p:cond delay="3500"/>
                            </p:stCondLst>
                            <p:childTnLst>
                              <p:par>
                                <p:cTn id="33" presetID="3" presetClass="entr" presetSubtype="10" fill="hold" grpId="0" nodeType="afterEffect">
                                  <p:stCondLst>
                                    <p:cond delay="0"/>
                                  </p:stCondLst>
                                  <p:childTnLst>
                                    <p:set>
                                      <p:cBhvr>
                                        <p:cTn id="34" dur="1" fill="hold">
                                          <p:stCondLst>
                                            <p:cond delay="0"/>
                                          </p:stCondLst>
                                        </p:cTn>
                                        <p:tgtEl>
                                          <p:spTgt spid="76812"/>
                                        </p:tgtEl>
                                        <p:attrNameLst>
                                          <p:attrName>style.visibility</p:attrName>
                                        </p:attrNameLst>
                                      </p:cBhvr>
                                      <p:to>
                                        <p:strVal val="visible"/>
                                      </p:to>
                                    </p:set>
                                    <p:animEffect transition="in" filter="blinds(horizontal)">
                                      <p:cBhvr>
                                        <p:cTn id="35" dur="500"/>
                                        <p:tgtEl>
                                          <p:spTgt spid="76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10" grpId="0"/>
      <p:bldP spid="76811" grpId="0"/>
      <p:bldP spid="76812" grpId="0"/>
      <p:bldP spid="768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smtClean="0"/>
          </a:p>
        </p:txBody>
      </p:sp>
      <p:sp>
        <p:nvSpPr>
          <p:cNvPr id="15363" name="Rectangle 3"/>
          <p:cNvSpPr>
            <a:spLocks noGrp="1" noChangeArrowheads="1"/>
          </p:cNvSpPr>
          <p:nvPr>
            <p:ph type="body" idx="1"/>
          </p:nvPr>
        </p:nvSpPr>
        <p:spPr/>
        <p:txBody>
          <a:bodyPr/>
          <a:lstStyle/>
          <a:p>
            <a:pPr eaLnBrk="1" hangingPunct="1"/>
            <a:endParaRPr lang="en-US" smtClean="0"/>
          </a:p>
        </p:txBody>
      </p:sp>
      <p:pic>
        <p:nvPicPr>
          <p:cNvPr id="15364" name="Picture 4" descr="FB_20151210_21_04_15_Saved_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46726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en-US" smtClean="0"/>
          </a:p>
        </p:txBody>
      </p:sp>
      <p:sp>
        <p:nvSpPr>
          <p:cNvPr id="16387" name="Rectangle 3"/>
          <p:cNvSpPr>
            <a:spLocks noGrp="1" noChangeArrowheads="1"/>
          </p:cNvSpPr>
          <p:nvPr>
            <p:ph type="body" idx="1"/>
          </p:nvPr>
        </p:nvSpPr>
        <p:spPr/>
        <p:txBody>
          <a:bodyPr/>
          <a:lstStyle/>
          <a:p>
            <a:pPr eaLnBrk="1" hangingPunct="1"/>
            <a:endParaRPr lang="en-US" smtClean="0"/>
          </a:p>
        </p:txBody>
      </p:sp>
      <p:pic>
        <p:nvPicPr>
          <p:cNvPr id="16388" name="Picture 4" descr="FB_20151130_14_12_59_Saved_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425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smtClean="0"/>
          </a:p>
        </p:txBody>
      </p:sp>
      <p:sp>
        <p:nvSpPr>
          <p:cNvPr id="17411" name="Rectangle 3"/>
          <p:cNvSpPr>
            <a:spLocks noGrp="1" noChangeArrowheads="1"/>
          </p:cNvSpPr>
          <p:nvPr>
            <p:ph type="body" idx="1"/>
          </p:nvPr>
        </p:nvSpPr>
        <p:spPr/>
        <p:txBody>
          <a:bodyPr/>
          <a:lstStyle/>
          <a:p>
            <a:pPr eaLnBrk="1" hangingPunct="1"/>
            <a:endParaRPr lang="en-US" smtClean="0"/>
          </a:p>
        </p:txBody>
      </p:sp>
      <p:pic>
        <p:nvPicPr>
          <p:cNvPr id="17412" name="Picture 4" descr="FB_20151220_10_49_38_Saved_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9165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J023"/>
          <p:cNvPicPr>
            <a:picLocks noChangeAspect="1" noChangeArrowheads="1"/>
          </p:cNvPicPr>
          <p:nvPr/>
        </p:nvPicPr>
        <p:blipFill>
          <a:blip r:embed="rId3" cstate="print">
            <a:extLst>
              <a:ext uri="{28A0092B-C50C-407E-A947-70E740481C1C}">
                <a14:useLocalDpi xmlns:a14="http://schemas.microsoft.com/office/drawing/2010/main" val="0"/>
              </a:ext>
            </a:extLst>
          </a:blip>
          <a:srcRect l="10834" t="5556" r="5833" b="333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WaterLily-02-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181600"/>
            <a:ext cx="136525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WaterLily-02-june"/>
          <p:cNvPicPr>
            <a:picLocks noChangeAspect="1" noChangeArrowheads="1" noCrop="1"/>
          </p:cNvPicPr>
          <p:nvPr/>
        </p:nvPicPr>
        <p:blipFill>
          <a:blip r:embed="rId4">
            <a:lum bright="4000"/>
            <a:extLst>
              <a:ext uri="{28A0092B-C50C-407E-A947-70E740481C1C}">
                <a14:useLocalDpi xmlns:a14="http://schemas.microsoft.com/office/drawing/2010/main" val="0"/>
              </a:ext>
            </a:extLst>
          </a:blip>
          <a:srcRect/>
          <a:stretch>
            <a:fillRect/>
          </a:stretch>
        </p:blipFill>
        <p:spPr bwMode="auto">
          <a:xfrm>
            <a:off x="2514600" y="5105400"/>
            <a:ext cx="136525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WaterLily-02-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5105400"/>
            <a:ext cx="136525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WaterLily-02-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5141913"/>
            <a:ext cx="1365250" cy="148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0" descr="Fireworks-07-jun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76200"/>
            <a:ext cx="1828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1" descr="Fireworks-06-jun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1905000"/>
            <a:ext cx="1981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2" descr="Fireworks-09-june[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09600" y="685800"/>
            <a:ext cx="2416175"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3" descr="DSTARS-P"/>
          <p:cNvPicPr>
            <a:picLocks noChangeAspect="1" noChangeArrowheads="1" noCrop="1"/>
          </p:cNvPicPr>
          <p:nvPr/>
        </p:nvPicPr>
        <p:blipFill>
          <a:blip r:embed="rId8">
            <a:lum contrast="-6000"/>
            <a:extLst>
              <a:ext uri="{28A0092B-C50C-407E-A947-70E740481C1C}">
                <a14:useLocalDpi xmlns:a14="http://schemas.microsoft.com/office/drawing/2010/main" val="0"/>
              </a:ext>
            </a:extLst>
          </a:blip>
          <a:srcRect/>
          <a:stretch>
            <a:fillRect/>
          </a:stretch>
        </p:blipFill>
        <p:spPr bwMode="auto">
          <a:xfrm>
            <a:off x="1905000" y="5029200"/>
            <a:ext cx="120015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4" descr="DSTARS-P"/>
          <p:cNvPicPr>
            <a:picLocks noChangeAspect="1" noChangeArrowheads="1" noCrop="1"/>
          </p:cNvPicPr>
          <p:nvPr/>
        </p:nvPicPr>
        <p:blipFill>
          <a:blip r:embed="rId8">
            <a:lum contrast="-6000"/>
            <a:extLst>
              <a:ext uri="{28A0092B-C50C-407E-A947-70E740481C1C}">
                <a14:useLocalDpi xmlns:a14="http://schemas.microsoft.com/office/drawing/2010/main" val="0"/>
              </a:ext>
            </a:extLst>
          </a:blip>
          <a:srcRect/>
          <a:stretch>
            <a:fillRect/>
          </a:stretch>
        </p:blipFill>
        <p:spPr bwMode="auto">
          <a:xfrm>
            <a:off x="5715000" y="304800"/>
            <a:ext cx="120015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5" descr="DSTARS-P"/>
          <p:cNvPicPr>
            <a:picLocks noChangeAspect="1" noChangeArrowheads="1" noCrop="1"/>
          </p:cNvPicPr>
          <p:nvPr/>
        </p:nvPicPr>
        <p:blipFill>
          <a:blip r:embed="rId8">
            <a:lum contrast="-6000"/>
            <a:extLst>
              <a:ext uri="{28A0092B-C50C-407E-A947-70E740481C1C}">
                <a14:useLocalDpi xmlns:a14="http://schemas.microsoft.com/office/drawing/2010/main" val="0"/>
              </a:ext>
            </a:extLst>
          </a:blip>
          <a:srcRect/>
          <a:stretch>
            <a:fillRect/>
          </a:stretch>
        </p:blipFill>
        <p:spPr bwMode="auto">
          <a:xfrm>
            <a:off x="3048000" y="1295400"/>
            <a:ext cx="2438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6" descr="DSTARS-P"/>
          <p:cNvPicPr>
            <a:picLocks noChangeAspect="1" noChangeArrowheads="1" noCrop="1"/>
          </p:cNvPicPr>
          <p:nvPr/>
        </p:nvPicPr>
        <p:blipFill>
          <a:blip r:embed="rId8">
            <a:lum contrast="-6000"/>
            <a:extLst>
              <a:ext uri="{28A0092B-C50C-407E-A947-70E740481C1C}">
                <a14:useLocalDpi xmlns:a14="http://schemas.microsoft.com/office/drawing/2010/main" val="0"/>
              </a:ext>
            </a:extLst>
          </a:blip>
          <a:srcRect/>
          <a:stretch>
            <a:fillRect/>
          </a:stretch>
        </p:blipFill>
        <p:spPr bwMode="auto">
          <a:xfrm>
            <a:off x="6019800" y="1905000"/>
            <a:ext cx="120015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7" descr="DSTARS-P"/>
          <p:cNvPicPr>
            <a:picLocks noChangeAspect="1" noChangeArrowheads="1" noCrop="1"/>
          </p:cNvPicPr>
          <p:nvPr/>
        </p:nvPicPr>
        <p:blipFill>
          <a:blip r:embed="rId8">
            <a:lum contrast="-6000"/>
            <a:extLst>
              <a:ext uri="{28A0092B-C50C-407E-A947-70E740481C1C}">
                <a14:useLocalDpi xmlns:a14="http://schemas.microsoft.com/office/drawing/2010/main" val="0"/>
              </a:ext>
            </a:extLst>
          </a:blip>
          <a:srcRect/>
          <a:stretch>
            <a:fillRect/>
          </a:stretch>
        </p:blipFill>
        <p:spPr bwMode="auto">
          <a:xfrm>
            <a:off x="533400" y="609600"/>
            <a:ext cx="120015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19" name="Group 19"/>
          <p:cNvGrpSpPr>
            <a:grpSpLocks/>
          </p:cNvGrpSpPr>
          <p:nvPr/>
        </p:nvGrpSpPr>
        <p:grpSpPr bwMode="auto">
          <a:xfrm>
            <a:off x="2286000" y="762000"/>
            <a:ext cx="2965450" cy="2947988"/>
            <a:chOff x="628" y="171"/>
            <a:chExt cx="4071" cy="4080"/>
          </a:xfrm>
        </p:grpSpPr>
        <p:grpSp>
          <p:nvGrpSpPr>
            <p:cNvPr id="2064" name="Group 20"/>
            <p:cNvGrpSpPr>
              <a:grpSpLocks/>
            </p:cNvGrpSpPr>
            <p:nvPr/>
          </p:nvGrpSpPr>
          <p:grpSpPr bwMode="auto">
            <a:xfrm>
              <a:off x="628" y="171"/>
              <a:ext cx="4071" cy="4080"/>
              <a:chOff x="602" y="812"/>
              <a:chExt cx="1859" cy="1863"/>
            </a:xfrm>
          </p:grpSpPr>
          <p:grpSp>
            <p:nvGrpSpPr>
              <p:cNvPr id="2066" name="Group 21"/>
              <p:cNvGrpSpPr>
                <a:grpSpLocks/>
              </p:cNvGrpSpPr>
              <p:nvPr/>
            </p:nvGrpSpPr>
            <p:grpSpPr bwMode="auto">
              <a:xfrm>
                <a:off x="1366" y="816"/>
                <a:ext cx="1095" cy="1859"/>
                <a:chOff x="1366" y="816"/>
                <a:chExt cx="1095" cy="1859"/>
              </a:xfrm>
            </p:grpSpPr>
            <p:sp>
              <p:nvSpPr>
                <p:cNvPr id="2081" name="Oval 22"/>
                <p:cNvSpPr>
                  <a:spLocks noChangeArrowheads="1"/>
                </p:cNvSpPr>
                <p:nvPr/>
              </p:nvSpPr>
              <p:spPr bwMode="auto">
                <a:xfrm>
                  <a:off x="1440" y="81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2" name="Oval 23"/>
                <p:cNvSpPr>
                  <a:spLocks noChangeArrowheads="1"/>
                </p:cNvSpPr>
                <p:nvPr/>
              </p:nvSpPr>
              <p:spPr bwMode="auto">
                <a:xfrm rot="900000">
                  <a:off x="1549" y="81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3" name="Oval 24"/>
                <p:cNvSpPr>
                  <a:spLocks noChangeArrowheads="1"/>
                </p:cNvSpPr>
                <p:nvPr/>
              </p:nvSpPr>
              <p:spPr bwMode="auto">
                <a:xfrm rot="1800000">
                  <a:off x="1667" y="864"/>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4" name="Oval 25"/>
                <p:cNvSpPr>
                  <a:spLocks noChangeArrowheads="1"/>
                </p:cNvSpPr>
                <p:nvPr/>
              </p:nvSpPr>
              <p:spPr bwMode="auto">
                <a:xfrm rot="2700000">
                  <a:off x="1750" y="960"/>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5" name="Oval 26"/>
                <p:cNvSpPr>
                  <a:spLocks noChangeArrowheads="1"/>
                </p:cNvSpPr>
                <p:nvPr/>
              </p:nvSpPr>
              <p:spPr bwMode="auto">
                <a:xfrm rot="3600000">
                  <a:off x="1824" y="105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6" name="Oval 27"/>
                <p:cNvSpPr>
                  <a:spLocks noChangeArrowheads="1"/>
                </p:cNvSpPr>
                <p:nvPr/>
              </p:nvSpPr>
              <p:spPr bwMode="auto">
                <a:xfrm rot="4500000">
                  <a:off x="1872" y="1161"/>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7" name="Oval 28"/>
                <p:cNvSpPr>
                  <a:spLocks noChangeArrowheads="1"/>
                </p:cNvSpPr>
                <p:nvPr/>
              </p:nvSpPr>
              <p:spPr bwMode="auto">
                <a:xfrm rot="5400000">
                  <a:off x="1885" y="1283"/>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8" name="Oval 29"/>
                <p:cNvSpPr>
                  <a:spLocks noChangeArrowheads="1"/>
                </p:cNvSpPr>
                <p:nvPr/>
              </p:nvSpPr>
              <p:spPr bwMode="auto">
                <a:xfrm rot="6300000">
                  <a:off x="1872" y="1392"/>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9" name="Oval 30"/>
                <p:cNvSpPr>
                  <a:spLocks noChangeArrowheads="1"/>
                </p:cNvSpPr>
                <p:nvPr/>
              </p:nvSpPr>
              <p:spPr bwMode="auto">
                <a:xfrm rot="7200000">
                  <a:off x="1824" y="1488"/>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90" name="Oval 31"/>
                <p:cNvSpPr>
                  <a:spLocks noChangeArrowheads="1"/>
                </p:cNvSpPr>
                <p:nvPr/>
              </p:nvSpPr>
              <p:spPr bwMode="auto">
                <a:xfrm rot="8100000">
                  <a:off x="1750" y="1584"/>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91" name="Oval 32"/>
                <p:cNvSpPr>
                  <a:spLocks noChangeArrowheads="1"/>
                </p:cNvSpPr>
                <p:nvPr/>
              </p:nvSpPr>
              <p:spPr bwMode="auto">
                <a:xfrm rot="9000000">
                  <a:off x="1667" y="1658"/>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92" name="Oval 33"/>
                <p:cNvSpPr>
                  <a:spLocks noChangeArrowheads="1"/>
                </p:cNvSpPr>
                <p:nvPr/>
              </p:nvSpPr>
              <p:spPr bwMode="auto">
                <a:xfrm rot="9900000">
                  <a:off x="1549" y="170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93" name="Oval 34"/>
                <p:cNvSpPr>
                  <a:spLocks noChangeArrowheads="1"/>
                </p:cNvSpPr>
                <p:nvPr/>
              </p:nvSpPr>
              <p:spPr bwMode="auto">
                <a:xfrm rot="10800000">
                  <a:off x="1427" y="1715"/>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067" name="Group 35"/>
              <p:cNvGrpSpPr>
                <a:grpSpLocks/>
              </p:cNvGrpSpPr>
              <p:nvPr/>
            </p:nvGrpSpPr>
            <p:grpSpPr bwMode="auto">
              <a:xfrm flipH="1">
                <a:off x="602" y="812"/>
                <a:ext cx="1095" cy="1859"/>
                <a:chOff x="1366" y="816"/>
                <a:chExt cx="1095" cy="1859"/>
              </a:xfrm>
            </p:grpSpPr>
            <p:sp>
              <p:nvSpPr>
                <p:cNvPr id="2068" name="Oval 36"/>
                <p:cNvSpPr>
                  <a:spLocks noChangeArrowheads="1"/>
                </p:cNvSpPr>
                <p:nvPr/>
              </p:nvSpPr>
              <p:spPr bwMode="auto">
                <a:xfrm>
                  <a:off x="1440" y="81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9" name="Oval 37"/>
                <p:cNvSpPr>
                  <a:spLocks noChangeArrowheads="1"/>
                </p:cNvSpPr>
                <p:nvPr/>
              </p:nvSpPr>
              <p:spPr bwMode="auto">
                <a:xfrm rot="900000">
                  <a:off x="1549" y="81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0" name="Oval 38"/>
                <p:cNvSpPr>
                  <a:spLocks noChangeArrowheads="1"/>
                </p:cNvSpPr>
                <p:nvPr/>
              </p:nvSpPr>
              <p:spPr bwMode="auto">
                <a:xfrm rot="1800000">
                  <a:off x="1667" y="864"/>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1" name="Oval 39"/>
                <p:cNvSpPr>
                  <a:spLocks noChangeArrowheads="1"/>
                </p:cNvSpPr>
                <p:nvPr/>
              </p:nvSpPr>
              <p:spPr bwMode="auto">
                <a:xfrm rot="2700000">
                  <a:off x="1750" y="960"/>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2" name="Oval 40"/>
                <p:cNvSpPr>
                  <a:spLocks noChangeArrowheads="1"/>
                </p:cNvSpPr>
                <p:nvPr/>
              </p:nvSpPr>
              <p:spPr bwMode="auto">
                <a:xfrm rot="3600000">
                  <a:off x="1824" y="105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3" name="Oval 41"/>
                <p:cNvSpPr>
                  <a:spLocks noChangeArrowheads="1"/>
                </p:cNvSpPr>
                <p:nvPr/>
              </p:nvSpPr>
              <p:spPr bwMode="auto">
                <a:xfrm rot="4500000">
                  <a:off x="1872" y="1161"/>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4" name="Oval 42"/>
                <p:cNvSpPr>
                  <a:spLocks noChangeArrowheads="1"/>
                </p:cNvSpPr>
                <p:nvPr/>
              </p:nvSpPr>
              <p:spPr bwMode="auto">
                <a:xfrm rot="5400000">
                  <a:off x="1885" y="1283"/>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5" name="Oval 43"/>
                <p:cNvSpPr>
                  <a:spLocks noChangeArrowheads="1"/>
                </p:cNvSpPr>
                <p:nvPr/>
              </p:nvSpPr>
              <p:spPr bwMode="auto">
                <a:xfrm rot="6300000">
                  <a:off x="1872" y="1392"/>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6" name="Oval 44"/>
                <p:cNvSpPr>
                  <a:spLocks noChangeArrowheads="1"/>
                </p:cNvSpPr>
                <p:nvPr/>
              </p:nvSpPr>
              <p:spPr bwMode="auto">
                <a:xfrm rot="7200000">
                  <a:off x="1824" y="1488"/>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7" name="Oval 45"/>
                <p:cNvSpPr>
                  <a:spLocks noChangeArrowheads="1"/>
                </p:cNvSpPr>
                <p:nvPr/>
              </p:nvSpPr>
              <p:spPr bwMode="auto">
                <a:xfrm rot="8100000">
                  <a:off x="1750" y="1584"/>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 name="Oval 46"/>
                <p:cNvSpPr>
                  <a:spLocks noChangeArrowheads="1"/>
                </p:cNvSpPr>
                <p:nvPr/>
              </p:nvSpPr>
              <p:spPr bwMode="auto">
                <a:xfrm rot="9000000">
                  <a:off x="1667" y="1658"/>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9" name="Oval 47"/>
                <p:cNvSpPr>
                  <a:spLocks noChangeArrowheads="1"/>
                </p:cNvSpPr>
                <p:nvPr/>
              </p:nvSpPr>
              <p:spPr bwMode="auto">
                <a:xfrm rot="9900000">
                  <a:off x="1549" y="1706"/>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0" name="Oval 48"/>
                <p:cNvSpPr>
                  <a:spLocks noChangeArrowheads="1"/>
                </p:cNvSpPr>
                <p:nvPr/>
              </p:nvSpPr>
              <p:spPr bwMode="auto">
                <a:xfrm rot="10800000">
                  <a:off x="1427" y="1715"/>
                  <a:ext cx="192" cy="960"/>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065" name="Oval 49"/>
            <p:cNvSpPr>
              <a:spLocks noChangeArrowheads="1"/>
            </p:cNvSpPr>
            <p:nvPr/>
          </p:nvSpPr>
          <p:spPr bwMode="auto">
            <a:xfrm>
              <a:off x="2400" y="1776"/>
              <a:ext cx="672" cy="672"/>
            </a:xfrm>
            <a:prstGeom prst="ellipse">
              <a:avLst/>
            </a:prstGeom>
            <a:gradFill rotWithShape="1">
              <a:gsLst>
                <a:gs pos="0">
                  <a:srgbClr val="FFFF66"/>
                </a:gs>
                <a:gs pos="100000">
                  <a:srgbClr val="FF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6" name="WordArt 7"/>
          <p:cNvSpPr>
            <a:spLocks noChangeArrowheads="1" noChangeShapeType="1" noTextEdit="1"/>
          </p:cNvSpPr>
          <p:nvPr/>
        </p:nvSpPr>
        <p:spPr bwMode="auto">
          <a:xfrm>
            <a:off x="723900" y="2093119"/>
            <a:ext cx="7696200" cy="1487488"/>
          </a:xfrm>
          <a:prstGeom prst="rect">
            <a:avLst/>
          </a:prstGeom>
        </p:spPr>
        <p:txBody>
          <a:bodyPr wrap="none" numCol="1" fromWordArt="1">
            <a:prstTxWarp prst="textPlain">
              <a:avLst>
                <a:gd name="adj" fmla="val 50000"/>
              </a:avLst>
            </a:prstTxWarp>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vi-VN" sz="3600" kern="10" dirty="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Chào mừng </a:t>
            </a:r>
            <a:r>
              <a:rPr lang="en-US" sz="3600" kern="10" dirty="0" err="1"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các</a:t>
            </a:r>
            <a:r>
              <a:rPr lang="en-US" sz="3600" kern="10" dirty="0"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 </a:t>
            </a:r>
            <a:r>
              <a:rPr lang="en-US" sz="3600" kern="10" dirty="0" err="1"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em</a:t>
            </a:r>
            <a:r>
              <a:rPr lang="en-US" sz="3600" kern="10" dirty="0"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 </a:t>
            </a:r>
            <a:r>
              <a:rPr lang="en-US" sz="3600" kern="10" dirty="0" err="1"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đến</a:t>
            </a:r>
            <a:r>
              <a:rPr lang="en-US" sz="3600" kern="10" dirty="0"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 </a:t>
            </a:r>
            <a:r>
              <a:rPr lang="en-US" sz="3600" kern="10" dirty="0" err="1"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xem</a:t>
            </a:r>
            <a:r>
              <a:rPr lang="en-US" sz="3600" kern="10" dirty="0"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 </a:t>
            </a:r>
            <a:r>
              <a:rPr lang="en-US" sz="3600" kern="10" dirty="0" err="1"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bài</a:t>
            </a:r>
            <a:r>
              <a:rPr lang="en-US" sz="3600" kern="10" dirty="0"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 </a:t>
            </a:r>
            <a:r>
              <a:rPr lang="en-US" sz="3600" kern="10" dirty="0" err="1" smtClean="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rPr>
              <a:t>giảng</a:t>
            </a:r>
            <a:endParaRPr lang="en-US" sz="3600" kern="10" dirty="0">
              <a:ln w="12700">
                <a:solidFill>
                  <a:srgbClr val="800000"/>
                </a:solidFill>
                <a:round/>
                <a:headEnd/>
                <a:tailEnd/>
              </a:ln>
              <a:solidFill>
                <a:schemeClr val="tx1">
                  <a:alpha val="50195"/>
                </a:schemeClr>
              </a:solidFill>
              <a:effectLst>
                <a:outerShdw dist="45791" dir="2021404" algn="ctr" rotWithShape="0">
                  <a:srgbClr val="9999FF"/>
                </a:outerShdw>
              </a:effectLst>
              <a:latin typeface="Times New Roman"/>
              <a:cs typeface="Times New Roman"/>
            </a:endParaRPr>
          </a:p>
        </p:txBody>
      </p:sp>
      <p:sp>
        <p:nvSpPr>
          <p:cNvPr id="47" name="Text Box 8"/>
          <p:cNvSpPr txBox="1">
            <a:spLocks noChangeArrowheads="1"/>
          </p:cNvSpPr>
          <p:nvPr/>
        </p:nvSpPr>
        <p:spPr bwMode="auto">
          <a:xfrm>
            <a:off x="1865313" y="4118769"/>
            <a:ext cx="5792787" cy="646113"/>
          </a:xfrm>
          <a:prstGeom prst="rect">
            <a:avLst/>
          </a:prstGeom>
          <a:noFill/>
          <a:ln>
            <a:noFill/>
          </a:ln>
          <a:effectLst/>
          <a:extLst>
            <a:ext uri="{909E8E84-426E-40DD-AFC4-6F175D3DCCD1}">
              <a14:hiddenFill xmlns:a14="http://schemas.microsoft.com/office/drawing/2010/main">
                <a:gradFill rotWithShape="1">
                  <a:gsLst>
                    <a:gs pos="0">
                      <a:schemeClr val="accent1"/>
                    </a:gs>
                    <a:gs pos="100000">
                      <a:schemeClr val="bg1"/>
                    </a:gs>
                  </a:gsLst>
                  <a:lin ang="27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eaLnBrk="1" hangingPunct="1">
              <a:spcBef>
                <a:spcPct val="50000"/>
              </a:spcBef>
            </a:pPr>
            <a:r>
              <a:rPr lang="en-US" sz="3600" dirty="0" err="1">
                <a:latin typeface="Times New Roman" pitchFamily="18" charset="0"/>
                <a:cs typeface="Times New Roman" pitchFamily="18" charset="0"/>
              </a:rPr>
              <a:t>Môn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Giáo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dục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công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lớp</a:t>
            </a:r>
            <a:r>
              <a:rPr lang="en-US" sz="3600" dirty="0">
                <a:latin typeface="Times New Roman" pitchFamily="18" charset="0"/>
                <a:cs typeface="Times New Roman" pitchFamily="18" charset="0"/>
              </a:rPr>
              <a:t> 8</a:t>
            </a:r>
          </a:p>
        </p:txBody>
      </p:sp>
      <p:sp>
        <p:nvSpPr>
          <p:cNvPr id="2" name="TextBox 1"/>
          <p:cNvSpPr txBox="1"/>
          <p:nvPr/>
        </p:nvSpPr>
        <p:spPr>
          <a:xfrm>
            <a:off x="2057400" y="4953000"/>
            <a:ext cx="4562475" cy="523220"/>
          </a:xfrm>
          <a:prstGeom prst="rect">
            <a:avLst/>
          </a:prstGeom>
          <a:noFill/>
        </p:spPr>
        <p:txBody>
          <a:bodyPr wrap="square" rtlCol="0">
            <a:spAutoFit/>
          </a:bodyPr>
          <a:lstStyle/>
          <a:p>
            <a:r>
              <a:rPr lang="en-US" sz="2800" b="1" i="1" dirty="0" smtClean="0">
                <a:latin typeface="Times New Roman" pitchFamily="18" charset="0"/>
                <a:cs typeface="Times New Roman" pitchFamily="18" charset="0"/>
              </a:rPr>
              <a:t>GVBM: ĐINH VĂN BANH</a:t>
            </a:r>
            <a:endParaRPr lang="en-US" sz="2800" b="1" i="1" dirty="0">
              <a:latin typeface="Times New Roman" pitchFamily="18" charset="0"/>
              <a:cs typeface="Times New Roman" pitchFamily="18" charset="0"/>
            </a:endParaRPr>
          </a:p>
        </p:txBody>
      </p:sp>
    </p:spTree>
    <p:extLst>
      <p:ext uri="{BB962C8B-B14F-4D97-AF65-F5344CB8AC3E}">
        <p14:creationId xmlns:p14="http://schemas.microsoft.com/office/powerpoint/2010/main" val="16590040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autoRev="1" fill="hold" nodeType="withEffect">
                                  <p:stCondLst>
                                    <p:cond delay="0"/>
                                  </p:stCondLst>
                                  <p:childTnLst>
                                    <p:animRot by="21600000">
                                      <p:cBhvr>
                                        <p:cTn id="6" dur="15000" fill="hold"/>
                                        <p:tgtEl>
                                          <p:spTgt spid="2560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smtClean="0"/>
          </a:p>
        </p:txBody>
      </p:sp>
      <p:pic>
        <p:nvPicPr>
          <p:cNvPr id="18436" name="Picture 4" descr="FB_20151220_10_49_24_Saved_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4038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FB_20151217_07_29_57_Saved_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0"/>
            <a:ext cx="4800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FB_20151217_07_30_12_Saved_Pi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3200400"/>
            <a:ext cx="3962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FB_20151220_10_49_42_Saved_Pi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3200400"/>
            <a:ext cx="4800600" cy="371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8370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US" smtClean="0"/>
          </a:p>
        </p:txBody>
      </p:sp>
      <p:sp>
        <p:nvSpPr>
          <p:cNvPr id="26627" name="Rectangle 3"/>
          <p:cNvSpPr>
            <a:spLocks noGrp="1" noChangeArrowheads="1"/>
          </p:cNvSpPr>
          <p:nvPr>
            <p:ph type="body" idx="1"/>
          </p:nvPr>
        </p:nvSpPr>
        <p:spPr>
          <a:xfrm>
            <a:off x="457200" y="0"/>
            <a:ext cx="8229600" cy="6126163"/>
          </a:xfrm>
        </p:spPr>
        <p:txBody>
          <a:bodyPr/>
          <a:lstStyle/>
          <a:p>
            <a:pPr eaLnBrk="1" hangingPunct="1"/>
            <a:endParaRPr lang="en-US" smtClean="0"/>
          </a:p>
        </p:txBody>
      </p:sp>
      <p:pic>
        <p:nvPicPr>
          <p:cNvPr id="26628" name="Picture 4" descr="FB_20151220_10_49_46_Saved_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72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1010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en-US" smtClean="0"/>
          </a:p>
        </p:txBody>
      </p:sp>
      <p:sp>
        <p:nvSpPr>
          <p:cNvPr id="27651" name="Rectangle 3"/>
          <p:cNvSpPr>
            <a:spLocks noGrp="1" noChangeArrowheads="1"/>
          </p:cNvSpPr>
          <p:nvPr>
            <p:ph type="body" idx="1"/>
          </p:nvPr>
        </p:nvSpPr>
        <p:spPr/>
        <p:txBody>
          <a:bodyPr/>
          <a:lstStyle/>
          <a:p>
            <a:pPr eaLnBrk="1" hangingPunct="1"/>
            <a:endParaRPr lang="en-US" smtClean="0"/>
          </a:p>
        </p:txBody>
      </p:sp>
      <p:pic>
        <p:nvPicPr>
          <p:cNvPr id="27652" name="Picture 4" descr="FB_20151217_07_30_08_Saved_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28639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en-US" smtClean="0"/>
          </a:p>
        </p:txBody>
      </p:sp>
      <p:sp>
        <p:nvSpPr>
          <p:cNvPr id="25603" name="Rectangle 3"/>
          <p:cNvSpPr>
            <a:spLocks noGrp="1" noChangeArrowheads="1"/>
          </p:cNvSpPr>
          <p:nvPr>
            <p:ph type="body" idx="1"/>
          </p:nvPr>
        </p:nvSpPr>
        <p:spPr>
          <a:xfrm>
            <a:off x="457200" y="0"/>
            <a:ext cx="8229600" cy="6126163"/>
          </a:xfrm>
        </p:spPr>
        <p:txBody>
          <a:bodyPr/>
          <a:lstStyle/>
          <a:p>
            <a:pPr eaLnBrk="1" hangingPunct="1"/>
            <a:endParaRPr lang="en-US" smtClean="0"/>
          </a:p>
        </p:txBody>
      </p:sp>
      <p:pic>
        <p:nvPicPr>
          <p:cNvPr id="25604" name="Picture 4" descr="FB_20151220_10_49_50_Saved_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8354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Đó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3"/>
          <p:cNvSpPr txBox="1">
            <a:spLocks noChangeArrowheads="1"/>
          </p:cNvSpPr>
          <p:nvPr/>
        </p:nvSpPr>
        <p:spPr bwMode="auto">
          <a:xfrm>
            <a:off x="0" y="6096000"/>
            <a:ext cx="38100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300" b="1">
                <a:solidFill>
                  <a:srgbClr val="0033CC"/>
                </a:solidFill>
              </a:rPr>
              <a:t>  Học sinh trường tiểu học   TP Hồ Chí Minh bị ngộ độc</a:t>
            </a:r>
          </a:p>
        </p:txBody>
      </p:sp>
      <p:pic>
        <p:nvPicPr>
          <p:cNvPr id="51204" name="Picture 4" descr="hinh anh ngổ độc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0"/>
            <a:ext cx="4572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5"/>
          <p:cNvSpPr txBox="1">
            <a:spLocks noChangeArrowheads="1"/>
          </p:cNvSpPr>
          <p:nvPr/>
        </p:nvSpPr>
        <p:spPr bwMode="auto">
          <a:xfrm>
            <a:off x="4648200" y="6172200"/>
            <a:ext cx="4495800"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300" b="1">
                <a:solidFill>
                  <a:srgbClr val="0033CC"/>
                </a:solidFill>
              </a:rPr>
              <a:t>Công nhân bị ngộ độc thực phẩm</a:t>
            </a:r>
          </a:p>
        </p:txBody>
      </p:sp>
    </p:spTree>
    <p:extLst>
      <p:ext uri="{BB962C8B-B14F-4D97-AF65-F5344CB8AC3E}">
        <p14:creationId xmlns:p14="http://schemas.microsoft.com/office/powerpoint/2010/main" val="9398074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checkerboard(across)">
                                      <p:cBhvr>
                                        <p:cTn id="7" dur="500"/>
                                        <p:tgtEl>
                                          <p:spTgt spid="51202"/>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51203"/>
                                        </p:tgtEl>
                                        <p:attrNameLst>
                                          <p:attrName>style.visibility</p:attrName>
                                        </p:attrNameLst>
                                      </p:cBhvr>
                                      <p:to>
                                        <p:strVal val="visible"/>
                                      </p:to>
                                    </p:set>
                                    <p:animEffect transition="in" filter="checkerboard(across)">
                                      <p:cBhvr>
                                        <p:cTn id="11" dur="500"/>
                                        <p:tgtEl>
                                          <p:spTgt spid="51203"/>
                                        </p:tgtEl>
                                      </p:cBhvr>
                                    </p:animEffect>
                                  </p:childTnLst>
                                </p:cTn>
                              </p:par>
                            </p:childTnLst>
                          </p:cTn>
                        </p:par>
                        <p:par>
                          <p:cTn id="12" fill="hold" nodeType="afterGroup">
                            <p:stCondLst>
                              <p:cond delay="1000"/>
                            </p:stCondLst>
                            <p:childTnLst>
                              <p:par>
                                <p:cTn id="13" presetID="8" presetClass="entr" presetSubtype="16" fill="hold" nodeType="afterEffect">
                                  <p:stCondLst>
                                    <p:cond delay="0"/>
                                  </p:stCondLst>
                                  <p:childTnLst>
                                    <p:set>
                                      <p:cBhvr>
                                        <p:cTn id="14" dur="1" fill="hold">
                                          <p:stCondLst>
                                            <p:cond delay="0"/>
                                          </p:stCondLst>
                                        </p:cTn>
                                        <p:tgtEl>
                                          <p:spTgt spid="51204"/>
                                        </p:tgtEl>
                                        <p:attrNameLst>
                                          <p:attrName>style.visibility</p:attrName>
                                        </p:attrNameLst>
                                      </p:cBhvr>
                                      <p:to>
                                        <p:strVal val="visible"/>
                                      </p:to>
                                    </p:set>
                                    <p:animEffect transition="in" filter="diamond(in)">
                                      <p:cBhvr>
                                        <p:cTn id="15" dur="2000"/>
                                        <p:tgtEl>
                                          <p:spTgt spid="51204"/>
                                        </p:tgtEl>
                                      </p:cBhvr>
                                    </p:animEffect>
                                  </p:childTnLst>
                                </p:cTn>
                              </p:par>
                            </p:childTnLst>
                          </p:cTn>
                        </p:par>
                        <p:par>
                          <p:cTn id="16" fill="hold" nodeType="afterGroup">
                            <p:stCondLst>
                              <p:cond delay="3000"/>
                            </p:stCondLst>
                            <p:childTnLst>
                              <p:par>
                                <p:cTn id="17" presetID="3" presetClass="entr" presetSubtype="10" fill="hold" grpId="0" nodeType="afterEffect">
                                  <p:stCondLst>
                                    <p:cond delay="0"/>
                                  </p:stCondLst>
                                  <p:childTnLst>
                                    <p:set>
                                      <p:cBhvr>
                                        <p:cTn id="18" dur="1" fill="hold">
                                          <p:stCondLst>
                                            <p:cond delay="0"/>
                                          </p:stCondLst>
                                        </p:cTn>
                                        <p:tgtEl>
                                          <p:spTgt spid="51205"/>
                                        </p:tgtEl>
                                        <p:attrNameLst>
                                          <p:attrName>style.visibility</p:attrName>
                                        </p:attrNameLst>
                                      </p:cBhvr>
                                      <p:to>
                                        <p:strVal val="visible"/>
                                      </p:to>
                                    </p:set>
                                    <p:animEffect transition="in" filter="blinds(horizontal)">
                                      <p:cBhvr>
                                        <p:cTn id="19" dur="500"/>
                                        <p:tgtEl>
                                          <p:spTgt spid="5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p:bldP spid="5120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Line 5"/>
          <p:cNvSpPr>
            <a:spLocks noChangeShapeType="1"/>
          </p:cNvSpPr>
          <p:nvPr/>
        </p:nvSpPr>
        <p:spPr bwMode="auto">
          <a:xfrm>
            <a:off x="533400" y="2209800"/>
            <a:ext cx="8305800" cy="0"/>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35" name="Text Box 7"/>
          <p:cNvSpPr txBox="1">
            <a:spLocks noChangeArrowheads="1"/>
          </p:cNvSpPr>
          <p:nvPr/>
        </p:nvSpPr>
        <p:spPr bwMode="auto">
          <a:xfrm>
            <a:off x="604838" y="2489200"/>
            <a:ext cx="5567362" cy="406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000" b="1" dirty="0"/>
              <a:t>1. </a:t>
            </a:r>
            <a:r>
              <a:rPr lang="en-US" sz="2000" b="1" dirty="0" err="1"/>
              <a:t>Dùng</a:t>
            </a:r>
            <a:r>
              <a:rPr lang="en-US" sz="2000" b="1" dirty="0"/>
              <a:t> </a:t>
            </a:r>
            <a:r>
              <a:rPr lang="en-US" sz="2000" b="1" dirty="0" err="1"/>
              <a:t>súng</a:t>
            </a:r>
            <a:r>
              <a:rPr lang="en-US" sz="2000" b="1" dirty="0"/>
              <a:t> </a:t>
            </a:r>
            <a:r>
              <a:rPr lang="en-US" sz="2000" b="1" dirty="0" err="1"/>
              <a:t>để</a:t>
            </a:r>
            <a:r>
              <a:rPr lang="en-US" sz="2000" b="1" dirty="0"/>
              <a:t> </a:t>
            </a:r>
            <a:r>
              <a:rPr lang="en-US" sz="2000" b="1" dirty="0" err="1"/>
              <a:t>đùa</a:t>
            </a:r>
            <a:r>
              <a:rPr lang="en-US" sz="2000" b="1" dirty="0"/>
              <a:t> </a:t>
            </a:r>
            <a:r>
              <a:rPr lang="en-US" sz="2000" b="1" dirty="0" err="1"/>
              <a:t>nghịch</a:t>
            </a:r>
            <a:r>
              <a:rPr lang="en-US" sz="2000" b="1" dirty="0"/>
              <a:t>, </a:t>
            </a:r>
            <a:r>
              <a:rPr lang="en-US" sz="2000" b="1" dirty="0" err="1"/>
              <a:t>cưa</a:t>
            </a:r>
            <a:r>
              <a:rPr lang="en-US" sz="2000" b="1" dirty="0"/>
              <a:t> </a:t>
            </a:r>
            <a:r>
              <a:rPr lang="en-US" sz="2000" b="1" dirty="0" err="1"/>
              <a:t>cắt</a:t>
            </a:r>
            <a:r>
              <a:rPr lang="en-US" sz="2000" b="1" dirty="0"/>
              <a:t> </a:t>
            </a:r>
            <a:r>
              <a:rPr lang="en-US" sz="2000" b="1" dirty="0" err="1"/>
              <a:t>bom</a:t>
            </a:r>
            <a:r>
              <a:rPr lang="en-US" sz="2000" b="1" dirty="0"/>
              <a:t> </a:t>
            </a:r>
            <a:r>
              <a:rPr lang="en-US" sz="2000" b="1" dirty="0" err="1"/>
              <a:t>mìn</a:t>
            </a:r>
            <a:r>
              <a:rPr lang="en-US" sz="2000" b="1" dirty="0"/>
              <a:t>.</a:t>
            </a:r>
          </a:p>
        </p:txBody>
      </p:sp>
      <p:sp>
        <p:nvSpPr>
          <p:cNvPr id="432136" name="Text Box 8"/>
          <p:cNvSpPr txBox="1">
            <a:spLocks noChangeArrowheads="1"/>
          </p:cNvSpPr>
          <p:nvPr/>
        </p:nvSpPr>
        <p:spPr bwMode="auto">
          <a:xfrm>
            <a:off x="604838" y="3036888"/>
            <a:ext cx="4191000" cy="406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000" b="1" dirty="0"/>
              <a:t>2. </a:t>
            </a:r>
            <a:r>
              <a:rPr lang="en-US" sz="2000" b="1" dirty="0" err="1"/>
              <a:t>Không</a:t>
            </a:r>
            <a:r>
              <a:rPr lang="en-US" sz="2000" b="1" dirty="0"/>
              <a:t> </a:t>
            </a:r>
            <a:r>
              <a:rPr lang="en-US" sz="2000" b="1" dirty="0" err="1"/>
              <a:t>đi</a:t>
            </a:r>
            <a:r>
              <a:rPr lang="en-US" sz="2000" b="1" dirty="0"/>
              <a:t> </a:t>
            </a:r>
            <a:r>
              <a:rPr lang="en-US" sz="2000" b="1" dirty="0" err="1"/>
              <a:t>vào</a:t>
            </a:r>
            <a:r>
              <a:rPr lang="en-US" sz="2000" b="1" dirty="0"/>
              <a:t> </a:t>
            </a:r>
            <a:r>
              <a:rPr lang="en-US" sz="2000" b="1" dirty="0" err="1"/>
              <a:t>khu</a:t>
            </a:r>
            <a:r>
              <a:rPr lang="en-US" sz="2000" b="1" dirty="0"/>
              <a:t> </a:t>
            </a:r>
            <a:r>
              <a:rPr lang="en-US" sz="2000" b="1" dirty="0" err="1"/>
              <a:t>vực</a:t>
            </a:r>
            <a:r>
              <a:rPr lang="en-US" sz="2000" b="1" dirty="0"/>
              <a:t> </a:t>
            </a:r>
            <a:r>
              <a:rPr lang="en-US" sz="2000" b="1" dirty="0" err="1"/>
              <a:t>cấm</a:t>
            </a:r>
            <a:r>
              <a:rPr lang="en-US" sz="2000" b="1" dirty="0"/>
              <a:t>.</a:t>
            </a:r>
          </a:p>
        </p:txBody>
      </p:sp>
      <p:sp>
        <p:nvSpPr>
          <p:cNvPr id="432137" name="Text Box 9"/>
          <p:cNvSpPr txBox="1">
            <a:spLocks noChangeArrowheads="1"/>
          </p:cNvSpPr>
          <p:nvPr/>
        </p:nvSpPr>
        <p:spPr bwMode="auto">
          <a:xfrm>
            <a:off x="604838" y="3733800"/>
            <a:ext cx="4657725" cy="404813"/>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000" b="1" dirty="0"/>
              <a:t>3. </a:t>
            </a:r>
            <a:r>
              <a:rPr lang="en-US" sz="2000" b="1" dirty="0" err="1"/>
              <a:t>Tự</a:t>
            </a:r>
            <a:r>
              <a:rPr lang="en-US" sz="2000" b="1" dirty="0"/>
              <a:t>  ý </a:t>
            </a:r>
            <a:r>
              <a:rPr lang="en-US" sz="2000" b="1" dirty="0" err="1"/>
              <a:t>vận</a:t>
            </a:r>
            <a:r>
              <a:rPr lang="en-US" sz="2000" b="1" dirty="0"/>
              <a:t> </a:t>
            </a:r>
            <a:r>
              <a:rPr lang="en-US" sz="2000" b="1" dirty="0" err="1"/>
              <a:t>chuyển</a:t>
            </a:r>
            <a:r>
              <a:rPr lang="en-US" sz="2000" b="1" dirty="0"/>
              <a:t> </a:t>
            </a:r>
            <a:r>
              <a:rPr lang="en-US" sz="2000" b="1" dirty="0" err="1"/>
              <a:t>các</a:t>
            </a:r>
            <a:r>
              <a:rPr lang="en-US" sz="2000" b="1" dirty="0"/>
              <a:t> </a:t>
            </a:r>
            <a:r>
              <a:rPr lang="en-US" sz="2000" b="1" dirty="0" err="1"/>
              <a:t>loại</a:t>
            </a:r>
            <a:r>
              <a:rPr lang="en-US" sz="2000" b="1" dirty="0"/>
              <a:t> </a:t>
            </a:r>
            <a:r>
              <a:rPr lang="en-US" sz="2000" b="1" dirty="0" err="1"/>
              <a:t>thuốc</a:t>
            </a:r>
            <a:r>
              <a:rPr lang="en-US" sz="2000" b="1" dirty="0"/>
              <a:t> </a:t>
            </a:r>
            <a:r>
              <a:rPr lang="en-US" sz="2000" b="1" dirty="0" err="1"/>
              <a:t>nổ</a:t>
            </a:r>
            <a:r>
              <a:rPr lang="en-US" sz="2000" b="1" dirty="0"/>
              <a:t>.</a:t>
            </a:r>
          </a:p>
        </p:txBody>
      </p:sp>
      <p:sp>
        <p:nvSpPr>
          <p:cNvPr id="432138" name="Text Box 10"/>
          <p:cNvSpPr txBox="1">
            <a:spLocks noChangeArrowheads="1"/>
          </p:cNvSpPr>
          <p:nvPr/>
        </p:nvSpPr>
        <p:spPr bwMode="auto">
          <a:xfrm>
            <a:off x="604838" y="4432300"/>
            <a:ext cx="5045075" cy="39052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1900" b="1" dirty="0"/>
              <a:t>4. </a:t>
            </a:r>
            <a:r>
              <a:rPr lang="en-US" sz="1900" b="1" dirty="0" err="1"/>
              <a:t>Tố</a:t>
            </a:r>
            <a:r>
              <a:rPr lang="en-US" sz="1900" b="1" dirty="0"/>
              <a:t> </a:t>
            </a:r>
            <a:r>
              <a:rPr lang="en-US" sz="1900" b="1" dirty="0" err="1"/>
              <a:t>cáo</a:t>
            </a:r>
            <a:r>
              <a:rPr lang="en-US" sz="1900" b="1" dirty="0"/>
              <a:t> </a:t>
            </a:r>
            <a:r>
              <a:rPr lang="en-US" sz="1900" b="1" dirty="0" err="1"/>
              <a:t>hành</a:t>
            </a:r>
            <a:r>
              <a:rPr lang="en-US" sz="1900" b="1" dirty="0"/>
              <a:t> vi </a:t>
            </a:r>
            <a:r>
              <a:rPr lang="en-US" sz="1900" b="1" dirty="0" err="1"/>
              <a:t>buôn</a:t>
            </a:r>
            <a:r>
              <a:rPr lang="en-US" sz="1900" b="1" dirty="0"/>
              <a:t> </a:t>
            </a:r>
            <a:r>
              <a:rPr lang="en-US" sz="1900" b="1" dirty="0" err="1"/>
              <a:t>bán</a:t>
            </a:r>
            <a:r>
              <a:rPr lang="en-US" sz="1900" b="1" dirty="0"/>
              <a:t> </a:t>
            </a:r>
            <a:r>
              <a:rPr lang="en-US" sz="1900" b="1" dirty="0" err="1"/>
              <a:t>vũ</a:t>
            </a:r>
            <a:r>
              <a:rPr lang="en-US" sz="1900" b="1" dirty="0"/>
              <a:t> </a:t>
            </a:r>
            <a:r>
              <a:rPr lang="en-US" sz="1900" b="1" dirty="0" err="1"/>
              <a:t>khí</a:t>
            </a:r>
            <a:r>
              <a:rPr lang="en-US" sz="1900" b="1" dirty="0"/>
              <a:t> </a:t>
            </a:r>
            <a:r>
              <a:rPr lang="en-US" sz="1900" b="1" dirty="0" err="1"/>
              <a:t>trái</a:t>
            </a:r>
            <a:r>
              <a:rPr lang="en-US" sz="1900" b="1" dirty="0"/>
              <a:t> </a:t>
            </a:r>
            <a:r>
              <a:rPr lang="en-US" sz="1900" b="1" dirty="0" err="1"/>
              <a:t>phép</a:t>
            </a:r>
            <a:r>
              <a:rPr lang="en-US" sz="1900" b="1" dirty="0"/>
              <a:t>.</a:t>
            </a:r>
          </a:p>
        </p:txBody>
      </p:sp>
      <p:sp>
        <p:nvSpPr>
          <p:cNvPr id="432139" name="Text Box 11"/>
          <p:cNvSpPr txBox="1">
            <a:spLocks noChangeArrowheads="1"/>
          </p:cNvSpPr>
          <p:nvPr/>
        </p:nvSpPr>
        <p:spPr bwMode="auto">
          <a:xfrm>
            <a:off x="604838" y="5129213"/>
            <a:ext cx="5743575" cy="407987"/>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000" b="1" dirty="0"/>
              <a:t>5. </a:t>
            </a:r>
            <a:r>
              <a:rPr lang="en-US" sz="2000" b="1" dirty="0" err="1"/>
              <a:t>Phun</a:t>
            </a:r>
            <a:r>
              <a:rPr lang="en-US" sz="2000" b="1" dirty="0"/>
              <a:t> </a:t>
            </a:r>
            <a:r>
              <a:rPr lang="en-US" sz="2000" b="1" dirty="0" err="1"/>
              <a:t>thuốc</a:t>
            </a:r>
            <a:r>
              <a:rPr lang="en-US" sz="2000" b="1" dirty="0"/>
              <a:t> </a:t>
            </a:r>
            <a:r>
              <a:rPr lang="en-US" sz="2000" b="1" dirty="0" err="1"/>
              <a:t>sâu</a:t>
            </a:r>
            <a:r>
              <a:rPr lang="en-US" sz="2000" b="1" dirty="0"/>
              <a:t> </a:t>
            </a:r>
            <a:r>
              <a:rPr lang="en-US" sz="2000" b="1" dirty="0" err="1"/>
              <a:t>bừa</a:t>
            </a:r>
            <a:r>
              <a:rPr lang="en-US" sz="2000" b="1" dirty="0"/>
              <a:t> </a:t>
            </a:r>
            <a:r>
              <a:rPr lang="en-US" sz="2000" b="1" dirty="0" err="1"/>
              <a:t>bãi</a:t>
            </a:r>
            <a:r>
              <a:rPr lang="en-US" sz="2000" b="1" dirty="0"/>
              <a:t> </a:t>
            </a:r>
            <a:r>
              <a:rPr lang="en-US" sz="2000" b="1" dirty="0" err="1"/>
              <a:t>vào</a:t>
            </a:r>
            <a:r>
              <a:rPr lang="en-US" sz="2000" b="1" dirty="0"/>
              <a:t> </a:t>
            </a:r>
            <a:r>
              <a:rPr lang="en-US" sz="2000" b="1" dirty="0" err="1"/>
              <a:t>các</a:t>
            </a:r>
            <a:r>
              <a:rPr lang="en-US" sz="2000" b="1" dirty="0"/>
              <a:t> </a:t>
            </a:r>
            <a:r>
              <a:rPr lang="en-US" sz="2000" b="1" dirty="0" err="1"/>
              <a:t>loại</a:t>
            </a:r>
            <a:r>
              <a:rPr lang="en-US" sz="2000" b="1" dirty="0"/>
              <a:t> </a:t>
            </a:r>
            <a:r>
              <a:rPr lang="en-US" sz="2000" b="1" dirty="0" err="1"/>
              <a:t>rau</a:t>
            </a:r>
            <a:r>
              <a:rPr lang="en-US" sz="2000" b="1" dirty="0"/>
              <a:t> </a:t>
            </a:r>
            <a:r>
              <a:rPr lang="en-US" sz="2000" b="1" dirty="0" err="1"/>
              <a:t>quả</a:t>
            </a:r>
            <a:r>
              <a:rPr lang="en-US" sz="2000" b="1" dirty="0"/>
              <a:t>.</a:t>
            </a:r>
          </a:p>
        </p:txBody>
      </p:sp>
      <p:sp>
        <p:nvSpPr>
          <p:cNvPr id="432140" name="Text Box 12"/>
          <p:cNvSpPr txBox="1">
            <a:spLocks noChangeArrowheads="1"/>
          </p:cNvSpPr>
          <p:nvPr/>
        </p:nvSpPr>
        <p:spPr bwMode="auto">
          <a:xfrm>
            <a:off x="604838" y="5827713"/>
            <a:ext cx="6210300" cy="406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000" b="1" dirty="0"/>
              <a:t>6. </a:t>
            </a:r>
            <a:r>
              <a:rPr lang="en-US" sz="2000" b="1" dirty="0" err="1"/>
              <a:t>Buôn</a:t>
            </a:r>
            <a:r>
              <a:rPr lang="en-US" sz="2000" b="1" dirty="0"/>
              <a:t> </a:t>
            </a:r>
            <a:r>
              <a:rPr lang="en-US" sz="2000" b="1" dirty="0" err="1"/>
              <a:t>bán</a:t>
            </a:r>
            <a:r>
              <a:rPr lang="en-US" sz="2000" b="1" dirty="0"/>
              <a:t> </a:t>
            </a:r>
            <a:r>
              <a:rPr lang="en-US" sz="2000" b="1" dirty="0" err="1"/>
              <a:t>xăng</a:t>
            </a:r>
            <a:r>
              <a:rPr lang="en-US" sz="2000" b="1" dirty="0"/>
              <a:t> </a:t>
            </a:r>
            <a:r>
              <a:rPr lang="en-US" sz="2000" b="1" dirty="0" err="1"/>
              <a:t>dầu</a:t>
            </a:r>
            <a:r>
              <a:rPr lang="en-US" sz="2000" b="1" dirty="0"/>
              <a:t>, </a:t>
            </a:r>
            <a:r>
              <a:rPr lang="en-US" sz="2000" b="1" dirty="0" err="1"/>
              <a:t>ga</a:t>
            </a:r>
            <a:r>
              <a:rPr lang="en-US" sz="2000" b="1" dirty="0"/>
              <a:t> </a:t>
            </a:r>
            <a:r>
              <a:rPr lang="en-US" sz="2000" b="1" dirty="0" err="1"/>
              <a:t>không</a:t>
            </a:r>
            <a:r>
              <a:rPr lang="en-US" sz="2000" b="1" dirty="0"/>
              <a:t> </a:t>
            </a:r>
            <a:r>
              <a:rPr lang="en-US" sz="2000" b="1" dirty="0" err="1"/>
              <a:t>đảm</a:t>
            </a:r>
            <a:r>
              <a:rPr lang="en-US" sz="2000" b="1" dirty="0"/>
              <a:t> </a:t>
            </a:r>
            <a:r>
              <a:rPr lang="en-US" sz="2000" b="1" dirty="0" err="1"/>
              <a:t>bảo</a:t>
            </a:r>
            <a:r>
              <a:rPr lang="en-US" sz="2000" b="1" dirty="0"/>
              <a:t> </a:t>
            </a:r>
            <a:r>
              <a:rPr lang="en-US" sz="2000" b="1" dirty="0" err="1"/>
              <a:t>chất</a:t>
            </a:r>
            <a:r>
              <a:rPr lang="en-US" sz="2000" b="1" dirty="0"/>
              <a:t> </a:t>
            </a:r>
            <a:r>
              <a:rPr lang="en-US" sz="2000" b="1" dirty="0" err="1"/>
              <a:t>lượng</a:t>
            </a:r>
            <a:r>
              <a:rPr lang="en-US" sz="2000" b="1" dirty="0"/>
              <a:t>.</a:t>
            </a:r>
          </a:p>
        </p:txBody>
      </p:sp>
      <p:sp>
        <p:nvSpPr>
          <p:cNvPr id="51209" name="Line 13"/>
          <p:cNvSpPr>
            <a:spLocks noChangeShapeType="1"/>
          </p:cNvSpPr>
          <p:nvPr/>
        </p:nvSpPr>
        <p:spPr bwMode="auto">
          <a:xfrm>
            <a:off x="527050" y="1423988"/>
            <a:ext cx="8305800" cy="1587"/>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0" name="Line 14"/>
          <p:cNvSpPr>
            <a:spLocks noChangeShapeType="1"/>
          </p:cNvSpPr>
          <p:nvPr/>
        </p:nvSpPr>
        <p:spPr bwMode="auto">
          <a:xfrm>
            <a:off x="527050" y="6605588"/>
            <a:ext cx="8305800" cy="1587"/>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1" name="Line 15"/>
          <p:cNvSpPr>
            <a:spLocks noChangeShapeType="1"/>
          </p:cNvSpPr>
          <p:nvPr/>
        </p:nvSpPr>
        <p:spPr bwMode="auto">
          <a:xfrm>
            <a:off x="527050" y="2919413"/>
            <a:ext cx="8305800" cy="1587"/>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2" name="Line 16"/>
          <p:cNvSpPr>
            <a:spLocks noChangeShapeType="1"/>
          </p:cNvSpPr>
          <p:nvPr/>
        </p:nvSpPr>
        <p:spPr bwMode="auto">
          <a:xfrm>
            <a:off x="527050" y="3616325"/>
            <a:ext cx="8305800" cy="1588"/>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3" name="Line 17"/>
          <p:cNvSpPr>
            <a:spLocks noChangeShapeType="1"/>
          </p:cNvSpPr>
          <p:nvPr/>
        </p:nvSpPr>
        <p:spPr bwMode="auto">
          <a:xfrm>
            <a:off x="527050" y="4313238"/>
            <a:ext cx="8305800" cy="1587"/>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4" name="Line 18"/>
          <p:cNvSpPr>
            <a:spLocks noChangeShapeType="1"/>
          </p:cNvSpPr>
          <p:nvPr/>
        </p:nvSpPr>
        <p:spPr bwMode="auto">
          <a:xfrm>
            <a:off x="527050" y="5011738"/>
            <a:ext cx="8305800" cy="1587"/>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5" name="Line 19"/>
          <p:cNvSpPr>
            <a:spLocks noChangeShapeType="1"/>
          </p:cNvSpPr>
          <p:nvPr/>
        </p:nvSpPr>
        <p:spPr bwMode="auto">
          <a:xfrm>
            <a:off x="527050" y="5708650"/>
            <a:ext cx="8305800" cy="1588"/>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6" name="Line 20"/>
          <p:cNvSpPr>
            <a:spLocks noChangeShapeType="1"/>
          </p:cNvSpPr>
          <p:nvPr/>
        </p:nvSpPr>
        <p:spPr bwMode="auto">
          <a:xfrm>
            <a:off x="527050" y="1423988"/>
            <a:ext cx="1588" cy="5181600"/>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7" name="Line 21"/>
          <p:cNvSpPr>
            <a:spLocks noChangeShapeType="1"/>
          </p:cNvSpPr>
          <p:nvPr/>
        </p:nvSpPr>
        <p:spPr bwMode="auto">
          <a:xfrm>
            <a:off x="7772400" y="1447800"/>
            <a:ext cx="1588" cy="5181600"/>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8" name="Line 22"/>
          <p:cNvSpPr>
            <a:spLocks noChangeShapeType="1"/>
          </p:cNvSpPr>
          <p:nvPr/>
        </p:nvSpPr>
        <p:spPr bwMode="auto">
          <a:xfrm>
            <a:off x="6629400" y="1447800"/>
            <a:ext cx="1588" cy="5181600"/>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19" name="Line 23"/>
          <p:cNvSpPr>
            <a:spLocks noChangeShapeType="1"/>
          </p:cNvSpPr>
          <p:nvPr/>
        </p:nvSpPr>
        <p:spPr bwMode="auto">
          <a:xfrm flipH="1">
            <a:off x="8834438" y="1447800"/>
            <a:ext cx="4762" cy="5157788"/>
          </a:xfrm>
          <a:prstGeom prst="line">
            <a:avLst/>
          </a:prstGeom>
          <a:noFill/>
          <a:ln w="9525">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152" name="Text Box 24"/>
          <p:cNvSpPr txBox="1">
            <a:spLocks noChangeArrowheads="1"/>
          </p:cNvSpPr>
          <p:nvPr/>
        </p:nvSpPr>
        <p:spPr bwMode="auto">
          <a:xfrm>
            <a:off x="2133600" y="1676400"/>
            <a:ext cx="3733800" cy="37623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b="1" dirty="0"/>
              <a:t>                </a:t>
            </a:r>
            <a:r>
              <a:rPr lang="en-US" b="1" dirty="0" err="1">
                <a:solidFill>
                  <a:srgbClr val="3333FF"/>
                </a:solidFill>
              </a:rPr>
              <a:t>Hành</a:t>
            </a:r>
            <a:r>
              <a:rPr lang="en-US" b="1" dirty="0">
                <a:solidFill>
                  <a:srgbClr val="3333FF"/>
                </a:solidFill>
              </a:rPr>
              <a:t> vi                                                                         </a:t>
            </a:r>
            <a:endParaRPr lang="en-US" sz="1400" dirty="0">
              <a:solidFill>
                <a:srgbClr val="3333FF"/>
              </a:solidFill>
            </a:endParaRPr>
          </a:p>
        </p:txBody>
      </p:sp>
      <p:sp>
        <p:nvSpPr>
          <p:cNvPr id="432153" name="Text Box 25"/>
          <p:cNvSpPr txBox="1">
            <a:spLocks noChangeArrowheads="1"/>
          </p:cNvSpPr>
          <p:nvPr/>
        </p:nvSpPr>
        <p:spPr bwMode="auto">
          <a:xfrm>
            <a:off x="7848600" y="1447800"/>
            <a:ext cx="914400" cy="59055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1600" b="1">
                <a:solidFill>
                  <a:srgbClr val="008000"/>
                </a:solidFill>
              </a:rPr>
              <a:t>Không nên làm</a:t>
            </a:r>
          </a:p>
        </p:txBody>
      </p:sp>
      <p:sp>
        <p:nvSpPr>
          <p:cNvPr id="432154" name="Text Box 26"/>
          <p:cNvSpPr txBox="1">
            <a:spLocks noChangeArrowheads="1"/>
          </p:cNvSpPr>
          <p:nvPr/>
        </p:nvSpPr>
        <p:spPr bwMode="auto">
          <a:xfrm>
            <a:off x="7848600" y="25146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400" b="1">
                <a:latin typeface="Arial" charset="0"/>
              </a:rPr>
              <a:t>X</a:t>
            </a:r>
          </a:p>
        </p:txBody>
      </p:sp>
      <p:sp>
        <p:nvSpPr>
          <p:cNvPr id="432155" name="Text Box 27"/>
          <p:cNvSpPr txBox="1">
            <a:spLocks noChangeArrowheads="1"/>
          </p:cNvSpPr>
          <p:nvPr/>
        </p:nvSpPr>
        <p:spPr bwMode="auto">
          <a:xfrm>
            <a:off x="7010400" y="32766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400" b="1">
                <a:solidFill>
                  <a:schemeClr val="accent2"/>
                </a:solidFill>
                <a:latin typeface="Arial" charset="0"/>
              </a:rPr>
              <a:t>X</a:t>
            </a:r>
          </a:p>
        </p:txBody>
      </p:sp>
      <p:sp>
        <p:nvSpPr>
          <p:cNvPr id="432156" name="Text Box 28"/>
          <p:cNvSpPr txBox="1">
            <a:spLocks noChangeArrowheads="1"/>
          </p:cNvSpPr>
          <p:nvPr/>
        </p:nvSpPr>
        <p:spPr bwMode="auto">
          <a:xfrm>
            <a:off x="7848600" y="39624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400" b="1">
                <a:latin typeface="Arial" charset="0"/>
              </a:rPr>
              <a:t>X</a:t>
            </a:r>
          </a:p>
        </p:txBody>
      </p:sp>
      <p:sp>
        <p:nvSpPr>
          <p:cNvPr id="432157" name="Text Box 29"/>
          <p:cNvSpPr txBox="1">
            <a:spLocks noChangeArrowheads="1"/>
          </p:cNvSpPr>
          <p:nvPr/>
        </p:nvSpPr>
        <p:spPr bwMode="auto">
          <a:xfrm>
            <a:off x="6934200" y="46482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400" b="1">
                <a:solidFill>
                  <a:schemeClr val="accent2"/>
                </a:solidFill>
                <a:latin typeface="Arial" charset="0"/>
              </a:rPr>
              <a:t>X</a:t>
            </a:r>
          </a:p>
        </p:txBody>
      </p:sp>
      <p:sp>
        <p:nvSpPr>
          <p:cNvPr id="432158" name="Text Box 30"/>
          <p:cNvSpPr txBox="1">
            <a:spLocks noChangeArrowheads="1"/>
          </p:cNvSpPr>
          <p:nvPr/>
        </p:nvSpPr>
        <p:spPr bwMode="auto">
          <a:xfrm>
            <a:off x="7848600" y="53340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400" b="1">
                <a:latin typeface="Arial" charset="0"/>
              </a:rPr>
              <a:t>X</a:t>
            </a:r>
          </a:p>
        </p:txBody>
      </p:sp>
      <p:sp>
        <p:nvSpPr>
          <p:cNvPr id="432159" name="Text Box 31"/>
          <p:cNvSpPr txBox="1">
            <a:spLocks noChangeArrowheads="1"/>
          </p:cNvSpPr>
          <p:nvPr/>
        </p:nvSpPr>
        <p:spPr bwMode="auto">
          <a:xfrm>
            <a:off x="7848600" y="60960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400" b="1">
                <a:latin typeface="Arial" charset="0"/>
              </a:rPr>
              <a:t>X</a:t>
            </a:r>
          </a:p>
        </p:txBody>
      </p:sp>
      <p:sp>
        <p:nvSpPr>
          <p:cNvPr id="51228" name="Text Box 32"/>
          <p:cNvSpPr txBox="1">
            <a:spLocks noChangeArrowheads="1"/>
          </p:cNvSpPr>
          <p:nvPr/>
        </p:nvSpPr>
        <p:spPr bwMode="auto">
          <a:xfrm>
            <a:off x="152400" y="914400"/>
            <a:ext cx="8686800" cy="436563"/>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en-US" sz="2200" b="1" dirty="0" err="1"/>
              <a:t>Bài</a:t>
            </a:r>
            <a:r>
              <a:rPr lang="en-US" sz="2200" b="1" dirty="0"/>
              <a:t> </a:t>
            </a:r>
            <a:r>
              <a:rPr lang="en-US" sz="2200" b="1" dirty="0" err="1"/>
              <a:t>tập</a:t>
            </a:r>
            <a:r>
              <a:rPr lang="en-US" sz="2200" b="1" dirty="0"/>
              <a:t> 1: </a:t>
            </a:r>
            <a:r>
              <a:rPr lang="en-US" sz="2200" b="1" dirty="0" err="1"/>
              <a:t>Lựa</a:t>
            </a:r>
            <a:r>
              <a:rPr lang="en-US" sz="2200" b="1" dirty="0"/>
              <a:t> </a:t>
            </a:r>
            <a:r>
              <a:rPr lang="en-US" sz="2200" b="1" dirty="0" err="1"/>
              <a:t>chọn</a:t>
            </a:r>
            <a:r>
              <a:rPr lang="en-US" sz="2200" b="1" dirty="0"/>
              <a:t> </a:t>
            </a:r>
            <a:r>
              <a:rPr lang="en-US" sz="2200" b="1" dirty="0" err="1"/>
              <a:t>phương</a:t>
            </a:r>
            <a:r>
              <a:rPr lang="en-US" sz="2200" b="1" dirty="0"/>
              <a:t> </a:t>
            </a:r>
            <a:r>
              <a:rPr lang="en-US" sz="2200" b="1" dirty="0" err="1"/>
              <a:t>án</a:t>
            </a:r>
            <a:r>
              <a:rPr lang="en-US" sz="2200" b="1" dirty="0"/>
              <a:t> </a:t>
            </a:r>
            <a:r>
              <a:rPr lang="en-US" sz="2200" b="1" dirty="0" err="1"/>
              <a:t>trả</a:t>
            </a:r>
            <a:r>
              <a:rPr lang="en-US" sz="2200" b="1" dirty="0"/>
              <a:t> </a:t>
            </a:r>
            <a:r>
              <a:rPr lang="en-US" sz="2200" b="1" dirty="0" err="1"/>
              <a:t>lời</a:t>
            </a:r>
            <a:r>
              <a:rPr lang="en-US" sz="2200" b="1" dirty="0"/>
              <a:t> </a:t>
            </a:r>
            <a:r>
              <a:rPr lang="en-US" sz="2200" b="1" dirty="0" err="1"/>
              <a:t>phù</a:t>
            </a:r>
            <a:r>
              <a:rPr lang="en-US" sz="2200" b="1" dirty="0"/>
              <a:t> </a:t>
            </a:r>
            <a:r>
              <a:rPr lang="en-US" sz="2200" b="1" dirty="0" err="1"/>
              <a:t>hợp</a:t>
            </a:r>
            <a:r>
              <a:rPr lang="en-US" sz="2200" b="1" dirty="0"/>
              <a:t> </a:t>
            </a:r>
            <a:r>
              <a:rPr lang="en-US" sz="2200" b="1" dirty="0" err="1"/>
              <a:t>cho</a:t>
            </a:r>
            <a:r>
              <a:rPr lang="en-US" sz="2200" b="1" dirty="0"/>
              <a:t> </a:t>
            </a:r>
            <a:r>
              <a:rPr lang="en-US" sz="2200" b="1" dirty="0" err="1"/>
              <a:t>bài</a:t>
            </a:r>
            <a:r>
              <a:rPr lang="en-US" sz="2200" b="1" dirty="0"/>
              <a:t> </a:t>
            </a:r>
            <a:r>
              <a:rPr lang="en-US" sz="2200" b="1" dirty="0" err="1"/>
              <a:t>tập</a:t>
            </a:r>
            <a:r>
              <a:rPr lang="en-US" sz="2200" b="1" dirty="0"/>
              <a:t> </a:t>
            </a:r>
            <a:r>
              <a:rPr lang="en-US" sz="2200" b="1" dirty="0" err="1"/>
              <a:t>sau</a:t>
            </a:r>
            <a:r>
              <a:rPr lang="en-US" sz="2200" b="1" dirty="0"/>
              <a:t> ?</a:t>
            </a:r>
          </a:p>
        </p:txBody>
      </p:sp>
      <p:sp>
        <p:nvSpPr>
          <p:cNvPr id="51229" name="Text Box 33"/>
          <p:cNvSpPr txBox="1">
            <a:spLocks noChangeArrowheads="1"/>
          </p:cNvSpPr>
          <p:nvPr/>
        </p:nvSpPr>
        <p:spPr bwMode="auto">
          <a:xfrm>
            <a:off x="304800" y="0"/>
            <a:ext cx="8610600" cy="777875"/>
          </a:xfrm>
          <a:prstGeom prst="rect">
            <a:avLst/>
          </a:prstGeom>
          <a:solidFill>
            <a:schemeClr val="bg1"/>
          </a:solidFill>
          <a:ln>
            <a:noFill/>
          </a:ln>
          <a:effectLs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r>
              <a:rPr lang="en-US" sz="2500" b="1" dirty="0">
                <a:solidFill>
                  <a:schemeClr val="tx2"/>
                </a:solidFill>
              </a:rPr>
              <a:t/>
            </a:r>
            <a:br>
              <a:rPr lang="en-US" sz="2500" b="1" dirty="0">
                <a:solidFill>
                  <a:schemeClr val="tx2"/>
                </a:solidFill>
              </a:rPr>
            </a:br>
            <a:r>
              <a:rPr lang="en-US" sz="2000" b="1" dirty="0"/>
              <a:t>PHÒNG NGỪA TAI NẠN VŨ KHÍ, CHÁY, NỔ VÀ CÁC CHẤT ĐỘC HẠI</a:t>
            </a:r>
          </a:p>
        </p:txBody>
      </p:sp>
      <p:sp>
        <p:nvSpPr>
          <p:cNvPr id="432162" name="Text Box 34"/>
          <p:cNvSpPr txBox="1">
            <a:spLocks noChangeArrowheads="1"/>
          </p:cNvSpPr>
          <p:nvPr/>
        </p:nvSpPr>
        <p:spPr bwMode="auto">
          <a:xfrm>
            <a:off x="6705600" y="1600200"/>
            <a:ext cx="990600" cy="3460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1600" b="1">
                <a:solidFill>
                  <a:srgbClr val="3333FF"/>
                </a:solidFill>
              </a:rPr>
              <a:t>Nên làm</a:t>
            </a:r>
          </a:p>
        </p:txBody>
      </p:sp>
    </p:spTree>
    <p:extLst>
      <p:ext uri="{BB962C8B-B14F-4D97-AF65-F5344CB8AC3E}">
        <p14:creationId xmlns:p14="http://schemas.microsoft.com/office/powerpoint/2010/main" val="7227998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2152"/>
                                        </p:tgtEl>
                                        <p:attrNameLst>
                                          <p:attrName>style.visibility</p:attrName>
                                        </p:attrNameLst>
                                      </p:cBhvr>
                                      <p:to>
                                        <p:strVal val="visible"/>
                                      </p:to>
                                    </p:set>
                                    <p:animEffect transition="in" filter="blinds(horizontal)">
                                      <p:cBhvr>
                                        <p:cTn id="7" dur="500"/>
                                        <p:tgtEl>
                                          <p:spTgt spid="432152"/>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32162"/>
                                        </p:tgtEl>
                                        <p:attrNameLst>
                                          <p:attrName>style.visibility</p:attrName>
                                        </p:attrNameLst>
                                      </p:cBhvr>
                                      <p:to>
                                        <p:strVal val="visible"/>
                                      </p:to>
                                    </p:set>
                                    <p:animEffect transition="in" filter="blinds(horizontal)">
                                      <p:cBhvr>
                                        <p:cTn id="11" dur="500"/>
                                        <p:tgtEl>
                                          <p:spTgt spid="432162"/>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432153"/>
                                        </p:tgtEl>
                                        <p:attrNameLst>
                                          <p:attrName>style.visibility</p:attrName>
                                        </p:attrNameLst>
                                      </p:cBhvr>
                                      <p:to>
                                        <p:strVal val="visible"/>
                                      </p:to>
                                    </p:set>
                                    <p:animEffect transition="in" filter="blinds(horizontal)">
                                      <p:cBhvr>
                                        <p:cTn id="15" dur="500"/>
                                        <p:tgtEl>
                                          <p:spTgt spid="43215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432135"/>
                                        </p:tgtEl>
                                        <p:attrNameLst>
                                          <p:attrName>style.visibility</p:attrName>
                                        </p:attrNameLst>
                                      </p:cBhvr>
                                      <p:to>
                                        <p:strVal val="visible"/>
                                      </p:to>
                                    </p:set>
                                    <p:animEffect transition="in" filter="box(in)">
                                      <p:cBhvr>
                                        <p:cTn id="20" dur="500"/>
                                        <p:tgtEl>
                                          <p:spTgt spid="432135"/>
                                        </p:tgtEl>
                                      </p:cBhvr>
                                    </p:animEffect>
                                  </p:childTnLst>
                                </p:cTn>
                              </p:par>
                            </p:childTnLst>
                          </p:cTn>
                        </p:par>
                        <p:par>
                          <p:cTn id="21" fill="hold" nodeType="afterGroup">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432136"/>
                                        </p:tgtEl>
                                        <p:attrNameLst>
                                          <p:attrName>style.visibility</p:attrName>
                                        </p:attrNameLst>
                                      </p:cBhvr>
                                      <p:to>
                                        <p:strVal val="visible"/>
                                      </p:to>
                                    </p:set>
                                    <p:animEffect transition="in" filter="box(in)">
                                      <p:cBhvr>
                                        <p:cTn id="24" dur="500"/>
                                        <p:tgtEl>
                                          <p:spTgt spid="432136"/>
                                        </p:tgtEl>
                                      </p:cBhvr>
                                    </p:animEffect>
                                  </p:childTnLst>
                                </p:cTn>
                              </p:par>
                            </p:childTnLst>
                          </p:cTn>
                        </p:par>
                        <p:par>
                          <p:cTn id="25" fill="hold" nodeType="afterGroup">
                            <p:stCondLst>
                              <p:cond delay="1000"/>
                            </p:stCondLst>
                            <p:childTnLst>
                              <p:par>
                                <p:cTn id="26" presetID="4" presetClass="entr" presetSubtype="16" fill="hold" grpId="0" nodeType="afterEffect">
                                  <p:stCondLst>
                                    <p:cond delay="0"/>
                                  </p:stCondLst>
                                  <p:childTnLst>
                                    <p:set>
                                      <p:cBhvr>
                                        <p:cTn id="27" dur="1" fill="hold">
                                          <p:stCondLst>
                                            <p:cond delay="0"/>
                                          </p:stCondLst>
                                        </p:cTn>
                                        <p:tgtEl>
                                          <p:spTgt spid="432137"/>
                                        </p:tgtEl>
                                        <p:attrNameLst>
                                          <p:attrName>style.visibility</p:attrName>
                                        </p:attrNameLst>
                                      </p:cBhvr>
                                      <p:to>
                                        <p:strVal val="visible"/>
                                      </p:to>
                                    </p:set>
                                    <p:animEffect transition="in" filter="box(in)">
                                      <p:cBhvr>
                                        <p:cTn id="28" dur="500"/>
                                        <p:tgtEl>
                                          <p:spTgt spid="432137"/>
                                        </p:tgtEl>
                                      </p:cBhvr>
                                    </p:animEffect>
                                  </p:childTnLst>
                                </p:cTn>
                              </p:par>
                            </p:childTnLst>
                          </p:cTn>
                        </p:par>
                        <p:par>
                          <p:cTn id="29" fill="hold" nodeType="afterGroup">
                            <p:stCondLst>
                              <p:cond delay="1500"/>
                            </p:stCondLst>
                            <p:childTnLst>
                              <p:par>
                                <p:cTn id="30" presetID="4" presetClass="entr" presetSubtype="16" fill="hold" grpId="0" nodeType="afterEffect">
                                  <p:stCondLst>
                                    <p:cond delay="0"/>
                                  </p:stCondLst>
                                  <p:childTnLst>
                                    <p:set>
                                      <p:cBhvr>
                                        <p:cTn id="31" dur="1" fill="hold">
                                          <p:stCondLst>
                                            <p:cond delay="0"/>
                                          </p:stCondLst>
                                        </p:cTn>
                                        <p:tgtEl>
                                          <p:spTgt spid="432138"/>
                                        </p:tgtEl>
                                        <p:attrNameLst>
                                          <p:attrName>style.visibility</p:attrName>
                                        </p:attrNameLst>
                                      </p:cBhvr>
                                      <p:to>
                                        <p:strVal val="visible"/>
                                      </p:to>
                                    </p:set>
                                    <p:animEffect transition="in" filter="box(in)">
                                      <p:cBhvr>
                                        <p:cTn id="32" dur="500"/>
                                        <p:tgtEl>
                                          <p:spTgt spid="432138"/>
                                        </p:tgtEl>
                                      </p:cBhvr>
                                    </p:animEffect>
                                  </p:childTnLst>
                                </p:cTn>
                              </p:par>
                            </p:childTnLst>
                          </p:cTn>
                        </p:par>
                        <p:par>
                          <p:cTn id="33" fill="hold" nodeType="afterGroup">
                            <p:stCondLst>
                              <p:cond delay="2000"/>
                            </p:stCondLst>
                            <p:childTnLst>
                              <p:par>
                                <p:cTn id="34" presetID="4" presetClass="entr" presetSubtype="16" fill="hold" grpId="0" nodeType="afterEffect">
                                  <p:stCondLst>
                                    <p:cond delay="0"/>
                                  </p:stCondLst>
                                  <p:childTnLst>
                                    <p:set>
                                      <p:cBhvr>
                                        <p:cTn id="35" dur="1" fill="hold">
                                          <p:stCondLst>
                                            <p:cond delay="0"/>
                                          </p:stCondLst>
                                        </p:cTn>
                                        <p:tgtEl>
                                          <p:spTgt spid="432139"/>
                                        </p:tgtEl>
                                        <p:attrNameLst>
                                          <p:attrName>style.visibility</p:attrName>
                                        </p:attrNameLst>
                                      </p:cBhvr>
                                      <p:to>
                                        <p:strVal val="visible"/>
                                      </p:to>
                                    </p:set>
                                    <p:animEffect transition="in" filter="box(in)">
                                      <p:cBhvr>
                                        <p:cTn id="36" dur="500"/>
                                        <p:tgtEl>
                                          <p:spTgt spid="432139"/>
                                        </p:tgtEl>
                                      </p:cBhvr>
                                    </p:animEffect>
                                  </p:childTnLst>
                                </p:cTn>
                              </p:par>
                            </p:childTnLst>
                          </p:cTn>
                        </p:par>
                        <p:par>
                          <p:cTn id="37" fill="hold" nodeType="afterGroup">
                            <p:stCondLst>
                              <p:cond delay="2500"/>
                            </p:stCondLst>
                            <p:childTnLst>
                              <p:par>
                                <p:cTn id="38" presetID="4" presetClass="entr" presetSubtype="16" fill="hold" grpId="0" nodeType="afterEffect">
                                  <p:stCondLst>
                                    <p:cond delay="0"/>
                                  </p:stCondLst>
                                  <p:childTnLst>
                                    <p:set>
                                      <p:cBhvr>
                                        <p:cTn id="39" dur="1" fill="hold">
                                          <p:stCondLst>
                                            <p:cond delay="0"/>
                                          </p:stCondLst>
                                        </p:cTn>
                                        <p:tgtEl>
                                          <p:spTgt spid="432140"/>
                                        </p:tgtEl>
                                        <p:attrNameLst>
                                          <p:attrName>style.visibility</p:attrName>
                                        </p:attrNameLst>
                                      </p:cBhvr>
                                      <p:to>
                                        <p:strVal val="visible"/>
                                      </p:to>
                                    </p:set>
                                    <p:animEffect transition="in" filter="box(in)">
                                      <p:cBhvr>
                                        <p:cTn id="40" dur="500"/>
                                        <p:tgtEl>
                                          <p:spTgt spid="43214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32154"/>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32155"/>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32156"/>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32157"/>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32158"/>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2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5" grpId="0" animBg="1"/>
      <p:bldP spid="432136" grpId="0" animBg="1"/>
      <p:bldP spid="432137" grpId="0" animBg="1"/>
      <p:bldP spid="432138" grpId="0" animBg="1"/>
      <p:bldP spid="432139" grpId="0" animBg="1"/>
      <p:bldP spid="432140" grpId="0" animBg="1"/>
      <p:bldP spid="432152" grpId="0" animBg="1"/>
      <p:bldP spid="432153" grpId="0" animBg="1"/>
      <p:bldP spid="432154" grpId="0"/>
      <p:bldP spid="432155" grpId="0"/>
      <p:bldP spid="432156" grpId="0"/>
      <p:bldP spid="432157" grpId="0"/>
      <p:bldP spid="432158" grpId="0"/>
      <p:bldP spid="432159" grpId="0"/>
      <p:bldP spid="43216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5" name="Rectangle 5"/>
          <p:cNvSpPr>
            <a:spLocks noChangeArrowheads="1"/>
          </p:cNvSpPr>
          <p:nvPr/>
        </p:nvSpPr>
        <p:spPr bwMode="auto">
          <a:xfrm>
            <a:off x="447822" y="744191"/>
            <a:ext cx="8543778" cy="7294305"/>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1" i="1" dirty="0" err="1">
                <a:solidFill>
                  <a:srgbClr val="FF0000"/>
                </a:solidFill>
                <a:latin typeface="Times New Roman" pitchFamily="18" charset="0"/>
                <a:cs typeface="Times New Roman" pitchFamily="18" charset="0"/>
              </a:rPr>
              <a:t>Nhóm</a:t>
            </a:r>
            <a:r>
              <a:rPr lang="en-US" sz="2400" b="1" i="1" dirty="0">
                <a:solidFill>
                  <a:srgbClr val="FF0000"/>
                </a:solidFill>
                <a:latin typeface="Times New Roman" pitchFamily="18" charset="0"/>
                <a:cs typeface="Times New Roman" pitchFamily="18" charset="0"/>
              </a:rPr>
              <a:t> 1: </a:t>
            </a:r>
            <a:r>
              <a:rPr lang="en-US" sz="2400" b="1" i="1" dirty="0" err="1">
                <a:solidFill>
                  <a:srgbClr val="FF0000"/>
                </a:solidFill>
                <a:latin typeface="Times New Roman" pitchFamily="18" charset="0"/>
                <a:cs typeface="Times New Roman" pitchFamily="18" charset="0"/>
              </a:rPr>
              <a:t>Em</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sẽ</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làm</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gì</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khi</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bạn</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bè</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và</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các</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em</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nhỏ</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chơi</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nghịch</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các</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vật</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lạ</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các</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chất</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nguy</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hiểm</a:t>
            </a:r>
            <a:r>
              <a:rPr lang="en-US" sz="2400" b="1" i="1" dirty="0">
                <a:solidFill>
                  <a:srgbClr val="FF0000"/>
                </a:solidFill>
                <a:latin typeface="Times New Roman" pitchFamily="18" charset="0"/>
                <a:cs typeface="Times New Roman" pitchFamily="18" charset="0"/>
              </a:rPr>
              <a:t> ? </a:t>
            </a:r>
          </a:p>
          <a:p>
            <a:pPr>
              <a:spcBef>
                <a:spcPct val="50000"/>
              </a:spcBef>
            </a:pPr>
            <a:r>
              <a:rPr lang="en-US" sz="2400" b="1" dirty="0">
                <a:solidFill>
                  <a:srgbClr val="3333FF"/>
                </a:solidFill>
              </a:rPr>
              <a:t> </a:t>
            </a:r>
            <a:r>
              <a:rPr lang="en-US" sz="2400" b="1" dirty="0" err="1">
                <a:latin typeface="Times New Roman" pitchFamily="18" charset="0"/>
                <a:cs typeface="Times New Roman" pitchFamily="18" charset="0"/>
              </a:rPr>
              <a:t>Khuyên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mọi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nên</a:t>
            </a:r>
            <a:r>
              <a:rPr lang="en-US" sz="2400" b="1" dirty="0">
                <a:latin typeface="Times New Roman" pitchFamily="18" charset="0"/>
                <a:cs typeface="Times New Roman" pitchFamily="18" charset="0"/>
              </a:rPr>
              <a:t>…</a:t>
            </a:r>
            <a:r>
              <a:rPr lang="en-US" sz="2400" b="1" dirty="0" err="1">
                <a:latin typeface="Times New Roman" pitchFamily="18" charset="0"/>
                <a:cs typeface="Times New Roman" pitchFamily="18" charset="0"/>
              </a:rPr>
              <a:t>và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tránh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xa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nguy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hiểm</a:t>
            </a:r>
            <a:r>
              <a:rPr lang="en-US" sz="2400" b="1" dirty="0">
                <a:latin typeface="Times New Roman" pitchFamily="18" charset="0"/>
                <a:cs typeface="Times New Roman" pitchFamily="18" charset="0"/>
              </a:rPr>
              <a:t>.</a:t>
            </a:r>
          </a:p>
          <a:p>
            <a:pPr>
              <a:spcBef>
                <a:spcPct val="50000"/>
              </a:spcBef>
            </a:pPr>
            <a:r>
              <a:rPr lang="en-US" sz="2400" b="1" i="1" dirty="0" err="1">
                <a:solidFill>
                  <a:srgbClr val="C00000"/>
                </a:solidFill>
                <a:latin typeface="Times New Roman" pitchFamily="18" charset="0"/>
                <a:cs typeface="Times New Roman" pitchFamily="18" charset="0"/>
              </a:rPr>
              <a:t>Nhóm</a:t>
            </a:r>
            <a:r>
              <a:rPr lang="en-US" sz="2400" b="1" i="1" dirty="0">
                <a:solidFill>
                  <a:srgbClr val="C00000"/>
                </a:solidFill>
                <a:latin typeface="Times New Roman" pitchFamily="18" charset="0"/>
                <a:cs typeface="Times New Roman" pitchFamily="18" charset="0"/>
              </a:rPr>
              <a:t> 2: </a:t>
            </a:r>
            <a:r>
              <a:rPr lang="en-US" sz="2400" b="1" i="1" dirty="0" err="1">
                <a:solidFill>
                  <a:srgbClr val="C00000"/>
                </a:solidFill>
                <a:latin typeface="Times New Roman" pitchFamily="18" charset="0"/>
                <a:cs typeface="Times New Roman" pitchFamily="18" charset="0"/>
              </a:rPr>
              <a:t>Em</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sẽ</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làm</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gì</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khi</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có</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người</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định</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cưa</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đục</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tháo</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chốt</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bom</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mìn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đạn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pháo</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để</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lấy</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thuốc</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nổ</a:t>
            </a:r>
            <a:r>
              <a:rPr lang="en-US" sz="2400" b="1" i="1" dirty="0">
                <a:solidFill>
                  <a:srgbClr val="C00000"/>
                </a:solidFill>
                <a:latin typeface="Times New Roman" pitchFamily="18" charset="0"/>
                <a:cs typeface="Times New Roman" pitchFamily="18" charset="0"/>
              </a:rPr>
              <a:t> </a:t>
            </a:r>
            <a:r>
              <a:rPr lang="en-US" sz="2400" b="1" dirty="0"/>
              <a:t>? </a:t>
            </a:r>
          </a:p>
          <a:p>
            <a:pPr>
              <a:spcBef>
                <a:spcPct val="50000"/>
              </a:spcBef>
            </a:pPr>
            <a:r>
              <a:rPr lang="en-US" sz="2400" b="1" dirty="0">
                <a:solidFill>
                  <a:srgbClr val="333300"/>
                </a:solidFill>
              </a:rPr>
              <a:t> </a:t>
            </a:r>
            <a:r>
              <a:rPr lang="en-US" sz="2400" b="1" dirty="0" err="1">
                <a:latin typeface="Times New Roman" pitchFamily="18" charset="0"/>
                <a:cs typeface="Times New Roman" pitchFamily="18" charset="0"/>
              </a:rPr>
              <a:t>Khuyên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cưa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đục</a:t>
            </a:r>
            <a:r>
              <a:rPr lang="en-US" sz="2400" b="1" dirty="0">
                <a:latin typeface="Times New Roman" pitchFamily="18" charset="0"/>
                <a:cs typeface="Times New Roman" pitchFamily="18" charset="0"/>
              </a:rPr>
              <a:t>,…</a:t>
            </a:r>
            <a:r>
              <a:rPr lang="en-US" sz="2400" b="1" dirty="0" err="1">
                <a:latin typeface="Times New Roman" pitchFamily="18" charset="0"/>
                <a:cs typeface="Times New Roman" pitchFamily="18" charset="0"/>
              </a:rPr>
              <a:t>sẽ</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nguy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hiểm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quan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có</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nhiệm</a:t>
            </a:r>
            <a:r>
              <a:rPr lang="en-US" sz="2400" b="1" dirty="0">
                <a:latin typeface="Times New Roman" pitchFamily="18" charset="0"/>
                <a:cs typeface="Times New Roman" pitchFamily="18" charset="0"/>
              </a:rPr>
              <a:t>.</a:t>
            </a:r>
          </a:p>
          <a:p>
            <a:pPr>
              <a:spcBef>
                <a:spcPct val="50000"/>
              </a:spcBef>
            </a:pPr>
            <a:r>
              <a:rPr lang="en-US" sz="2400" b="1" i="1" dirty="0" err="1">
                <a:solidFill>
                  <a:srgbClr val="FF0000"/>
                </a:solidFill>
                <a:latin typeface="Times New Roman" pitchFamily="18" charset="0"/>
                <a:cs typeface="Times New Roman" pitchFamily="18" charset="0"/>
              </a:rPr>
              <a:t>Nhóm</a:t>
            </a:r>
            <a:r>
              <a:rPr lang="en-US" sz="2400" b="1" i="1" dirty="0">
                <a:solidFill>
                  <a:srgbClr val="FF0000"/>
                </a:solidFill>
                <a:latin typeface="Times New Roman" pitchFamily="18" charset="0"/>
                <a:cs typeface="Times New Roman" pitchFamily="18" charset="0"/>
              </a:rPr>
              <a:t> 3: </a:t>
            </a:r>
            <a:r>
              <a:rPr lang="en-US" sz="2400" b="1" i="1" dirty="0" err="1">
                <a:solidFill>
                  <a:srgbClr val="FF0000"/>
                </a:solidFill>
                <a:latin typeface="Times New Roman" pitchFamily="18" charset="0"/>
                <a:cs typeface="Times New Roman" pitchFamily="18" charset="0"/>
              </a:rPr>
              <a:t>Có</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người</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tàng</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trữ</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vận</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chuyển</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buôn</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bán</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vũ</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khí</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và</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các</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chất</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độc</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hại</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em</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sẽ</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làm</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gì</a:t>
            </a:r>
            <a:r>
              <a:rPr lang="en-US" sz="2400" b="1" i="1" dirty="0">
                <a:solidFill>
                  <a:srgbClr val="FF0000"/>
                </a:solidFill>
                <a:latin typeface="Times New Roman" pitchFamily="18" charset="0"/>
                <a:cs typeface="Times New Roman" pitchFamily="18" charset="0"/>
              </a:rPr>
              <a:t> ?</a:t>
            </a:r>
          </a:p>
          <a:p>
            <a:pPr>
              <a:spcBef>
                <a:spcPct val="50000"/>
              </a:spcBef>
            </a:pPr>
            <a:r>
              <a:rPr lang="en-US" sz="2400" b="1" dirty="0">
                <a:solidFill>
                  <a:srgbClr val="3333FF"/>
                </a:solidFill>
              </a:rPr>
              <a:t> </a:t>
            </a:r>
            <a:r>
              <a:rPr lang="en-US" sz="2400" b="1" dirty="0" err="1">
                <a:latin typeface="Times New Roman" pitchFamily="18" charset="0"/>
                <a:cs typeface="Times New Roman" pitchFamily="18" charset="0"/>
              </a:rPr>
              <a:t>Cần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ngay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quan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có</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nhiệm</a:t>
            </a:r>
            <a:r>
              <a:rPr lang="en-US" sz="2400" b="1" dirty="0">
                <a:latin typeface="Times New Roman" pitchFamily="18" charset="0"/>
                <a:cs typeface="Times New Roman" pitchFamily="18" charset="0"/>
              </a:rPr>
              <a:t>.</a:t>
            </a:r>
          </a:p>
          <a:p>
            <a:pPr>
              <a:spcBef>
                <a:spcPct val="50000"/>
              </a:spcBef>
            </a:pPr>
            <a:r>
              <a:rPr lang="en-US" sz="2400" b="1" i="1" dirty="0" err="1">
                <a:solidFill>
                  <a:srgbClr val="C00000"/>
                </a:solidFill>
                <a:latin typeface="Times New Roman" pitchFamily="18" charset="0"/>
                <a:cs typeface="Times New Roman" pitchFamily="18" charset="0"/>
              </a:rPr>
              <a:t>Nhóm</a:t>
            </a:r>
            <a:r>
              <a:rPr lang="en-US" sz="2400" b="1" i="1" dirty="0">
                <a:solidFill>
                  <a:srgbClr val="C00000"/>
                </a:solidFill>
                <a:latin typeface="Times New Roman" pitchFamily="18" charset="0"/>
                <a:cs typeface="Times New Roman" pitchFamily="18" charset="0"/>
              </a:rPr>
              <a:t> 4: </a:t>
            </a:r>
            <a:r>
              <a:rPr lang="en-US" sz="2400" b="1" i="1" dirty="0" err="1">
                <a:solidFill>
                  <a:srgbClr val="C00000"/>
                </a:solidFill>
                <a:latin typeface="Times New Roman" pitchFamily="18" charset="0"/>
                <a:cs typeface="Times New Roman" pitchFamily="18" charset="0"/>
              </a:rPr>
              <a:t>Em</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phải</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làm</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gì</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để</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hạn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chế</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xảy</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ra</a:t>
            </a:r>
            <a:r>
              <a:rPr lang="en-US" sz="2400" b="1" i="1" dirty="0">
                <a:solidFill>
                  <a:srgbClr val="C00000"/>
                </a:solidFill>
                <a:latin typeface="Times New Roman" pitchFamily="18" charset="0"/>
                <a:cs typeface="Times New Roman" pitchFamily="18" charset="0"/>
              </a:rPr>
              <a:t> tai </a:t>
            </a:r>
            <a:r>
              <a:rPr lang="en-US" sz="2400" b="1" i="1" dirty="0" err="1">
                <a:solidFill>
                  <a:srgbClr val="C00000"/>
                </a:solidFill>
                <a:latin typeface="Times New Roman" pitchFamily="18" charset="0"/>
                <a:cs typeface="Times New Roman" pitchFamily="18" charset="0"/>
              </a:rPr>
              <a:t>nạn</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cháy</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nổ</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trong</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nhà</a:t>
            </a:r>
            <a:r>
              <a:rPr lang="en-US" sz="2400" b="1" i="1" dirty="0">
                <a:solidFill>
                  <a:srgbClr val="C00000"/>
                </a:solidFill>
                <a:latin typeface="Times New Roman" pitchFamily="18" charset="0"/>
                <a:cs typeface="Times New Roman" pitchFamily="18" charset="0"/>
              </a:rPr>
              <a:t> </a:t>
            </a:r>
            <a:r>
              <a:rPr lang="en-US" sz="2400" b="1" i="1" dirty="0" err="1">
                <a:solidFill>
                  <a:srgbClr val="C00000"/>
                </a:solidFill>
                <a:latin typeface="Times New Roman" pitchFamily="18" charset="0"/>
                <a:cs typeface="Times New Roman" pitchFamily="18" charset="0"/>
              </a:rPr>
              <a:t>trường</a:t>
            </a:r>
            <a:r>
              <a:rPr lang="en-US" sz="2400" b="1" i="1" dirty="0">
                <a:solidFill>
                  <a:srgbClr val="C00000"/>
                </a:solidFill>
                <a:latin typeface="Times New Roman" pitchFamily="18" charset="0"/>
                <a:cs typeface="Times New Roman" pitchFamily="18" charset="0"/>
              </a:rPr>
              <a:t> ? </a:t>
            </a:r>
          </a:p>
          <a:p>
            <a:pPr>
              <a:spcBef>
                <a:spcPct val="50000"/>
              </a:spcBef>
            </a:pPr>
            <a:r>
              <a:rPr lang="en-US" sz="2400" b="1" dirty="0">
                <a:solidFill>
                  <a:srgbClr val="3333FF"/>
                </a:solidFill>
              </a:rPr>
              <a:t>  </a:t>
            </a:r>
            <a:r>
              <a:rPr lang="en-US" sz="2400" b="1" dirty="0" err="1">
                <a:latin typeface="Times New Roman" pitchFamily="18" charset="0"/>
                <a:cs typeface="Times New Roman" pitchFamily="18" charset="0"/>
              </a:rPr>
              <a:t>Thực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nghiêm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chỉnh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định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phòng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ngừa</a:t>
            </a:r>
            <a:r>
              <a:rPr lang="en-US" sz="2400" b="1" dirty="0">
                <a:latin typeface="Times New Roman" pitchFamily="18" charset="0"/>
                <a:cs typeface="Times New Roman" pitchFamily="18" charset="0"/>
              </a:rPr>
              <a:t> tai </a:t>
            </a:r>
            <a:r>
              <a:rPr lang="en-US" sz="2400" b="1" dirty="0" err="1">
                <a:latin typeface="Times New Roman" pitchFamily="18" charset="0"/>
                <a:cs typeface="Times New Roman" pitchFamily="18" charset="0"/>
              </a:rPr>
              <a:t>nạn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vũ</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khí</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cháy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nổ</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trong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trường</a:t>
            </a:r>
            <a:r>
              <a:rPr lang="en-US" sz="2400" b="1" dirty="0">
                <a:latin typeface="Times New Roman" pitchFamily="18" charset="0"/>
                <a:cs typeface="Times New Roman" pitchFamily="18" charset="0"/>
              </a:rPr>
              <a:t>. Can </a:t>
            </a:r>
            <a:r>
              <a:rPr lang="en-US" sz="2400" b="1" dirty="0" err="1">
                <a:latin typeface="Times New Roman" pitchFamily="18" charset="0"/>
                <a:cs typeface="Times New Roman" pitchFamily="18" charset="0"/>
              </a:rPr>
              <a:t>ngăn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khuyên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bảo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hành</a:t>
            </a:r>
            <a:r>
              <a:rPr lang="en-US" sz="2400" b="1" dirty="0">
                <a:latin typeface="Times New Roman" pitchFamily="18" charset="0"/>
                <a:cs typeface="Times New Roman" pitchFamily="18" charset="0"/>
              </a:rPr>
              <a:t> vi </a:t>
            </a:r>
            <a:r>
              <a:rPr lang="en-US" sz="2400" b="1" dirty="0" err="1">
                <a:latin typeface="Times New Roman" pitchFamily="18" charset="0"/>
                <a:cs typeface="Times New Roman" pitchFamily="18" charset="0"/>
              </a:rPr>
              <a:t>vi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phạm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xúi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giục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khác</a:t>
            </a:r>
            <a:r>
              <a:rPr lang="en-US" sz="2400" b="1" dirty="0">
                <a:latin typeface="Times New Roman" pitchFamily="18" charset="0"/>
                <a:cs typeface="Times New Roman" pitchFamily="18" charset="0"/>
              </a:rPr>
              <a:t> vi </a:t>
            </a:r>
            <a:r>
              <a:rPr lang="en-US" sz="2400" b="1" dirty="0" err="1">
                <a:latin typeface="Times New Roman" pitchFamily="18" charset="0"/>
                <a:cs typeface="Times New Roman" pitchFamily="18" charset="0"/>
              </a:rPr>
              <a:t>phạm</a:t>
            </a:r>
            <a:r>
              <a:rPr lang="en-US" sz="2400" b="1" dirty="0">
                <a:latin typeface="Times New Roman" pitchFamily="18" charset="0"/>
                <a:cs typeface="Times New Roman" pitchFamily="18" charset="0"/>
              </a:rPr>
              <a:t>...</a:t>
            </a:r>
          </a:p>
        </p:txBody>
      </p:sp>
      <p:sp>
        <p:nvSpPr>
          <p:cNvPr id="52232" name="Text Box 16"/>
          <p:cNvSpPr txBox="1">
            <a:spLocks noChangeArrowheads="1"/>
          </p:cNvSpPr>
          <p:nvPr/>
        </p:nvSpPr>
        <p:spPr bwMode="auto">
          <a:xfrm>
            <a:off x="1143000" y="228600"/>
            <a:ext cx="6172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sz="2200" b="1" dirty="0"/>
              <a:t> </a:t>
            </a:r>
            <a:r>
              <a:rPr lang="en-US" sz="2000" b="1" dirty="0"/>
              <a:t>BÀI TẬP 2: </a:t>
            </a:r>
            <a:r>
              <a:rPr lang="en-US" sz="2400" b="1" dirty="0" err="1"/>
              <a:t>Thảo</a:t>
            </a:r>
            <a:r>
              <a:rPr lang="en-US" sz="2400" b="1" dirty="0"/>
              <a:t> </a:t>
            </a:r>
            <a:r>
              <a:rPr lang="en-US" sz="2400" b="1" dirty="0" err="1"/>
              <a:t>luận</a:t>
            </a:r>
            <a:r>
              <a:rPr lang="en-US" sz="2400" b="1" dirty="0"/>
              <a:t> </a:t>
            </a:r>
            <a:r>
              <a:rPr lang="en-US" sz="2400" b="1" dirty="0" err="1"/>
              <a:t>nhóm</a:t>
            </a:r>
            <a:r>
              <a:rPr lang="en-US" sz="2400" b="1" dirty="0"/>
              <a:t> </a:t>
            </a:r>
            <a:r>
              <a:rPr lang="en-US" sz="2400" b="1" dirty="0" err="1"/>
              <a:t>xử</a:t>
            </a:r>
            <a:r>
              <a:rPr lang="en-US" sz="2400" b="1" dirty="0"/>
              <a:t> </a:t>
            </a:r>
            <a:r>
              <a:rPr lang="en-US" sz="2400" b="1" dirty="0" err="1"/>
              <a:t>lí</a:t>
            </a:r>
            <a:r>
              <a:rPr lang="en-US" sz="2400" b="1" dirty="0"/>
              <a:t> </a:t>
            </a:r>
            <a:r>
              <a:rPr lang="en-US" sz="2400" b="1" dirty="0" err="1"/>
              <a:t>tình</a:t>
            </a:r>
            <a:r>
              <a:rPr lang="en-US" sz="2400" b="1" dirty="0"/>
              <a:t> </a:t>
            </a:r>
            <a:r>
              <a:rPr lang="en-US" sz="2400" b="1" dirty="0" err="1"/>
              <a:t>huống</a:t>
            </a:r>
            <a:r>
              <a:rPr lang="en-US" sz="2400" b="1" dirty="0"/>
              <a:t> </a:t>
            </a:r>
          </a:p>
        </p:txBody>
      </p:sp>
    </p:spTree>
    <p:extLst>
      <p:ext uri="{BB962C8B-B14F-4D97-AF65-F5344CB8AC3E}">
        <p14:creationId xmlns:p14="http://schemas.microsoft.com/office/powerpoint/2010/main" val="768078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61125">
                                            <p:txEl>
                                              <p:pRg st="0" end="0"/>
                                            </p:txEl>
                                          </p:spTgt>
                                        </p:tgtEl>
                                        <p:attrNameLst>
                                          <p:attrName>style.visibility</p:attrName>
                                        </p:attrNameLst>
                                      </p:cBhvr>
                                      <p:to>
                                        <p:strVal val="visible"/>
                                      </p:to>
                                    </p:set>
                                    <p:animEffect transition="in" filter="circle(in)">
                                      <p:cBhvr>
                                        <p:cTn id="7" dur="1000"/>
                                        <p:tgtEl>
                                          <p:spTgt spid="261125">
                                            <p:txEl>
                                              <p:pRg st="0" end="0"/>
                                            </p:txEl>
                                          </p:spTgt>
                                        </p:tgtEl>
                                      </p:cBhvr>
                                    </p:animEffect>
                                  </p:childTnLst>
                                </p:cTn>
                              </p:par>
                            </p:childTnLst>
                          </p:cTn>
                        </p:par>
                        <p:par>
                          <p:cTn id="8" fill="hold" nodeType="afterGroup">
                            <p:stCondLst>
                              <p:cond delay="1000"/>
                            </p:stCondLst>
                            <p:childTnLst>
                              <p:par>
                                <p:cTn id="9" presetID="6" presetClass="entr" presetSubtype="16" fill="hold" nodeType="afterEffect">
                                  <p:stCondLst>
                                    <p:cond delay="0"/>
                                  </p:stCondLst>
                                  <p:childTnLst>
                                    <p:set>
                                      <p:cBhvr>
                                        <p:cTn id="10" dur="1" fill="hold">
                                          <p:stCondLst>
                                            <p:cond delay="0"/>
                                          </p:stCondLst>
                                        </p:cTn>
                                        <p:tgtEl>
                                          <p:spTgt spid="261125">
                                            <p:txEl>
                                              <p:pRg st="2" end="2"/>
                                            </p:txEl>
                                          </p:spTgt>
                                        </p:tgtEl>
                                        <p:attrNameLst>
                                          <p:attrName>style.visibility</p:attrName>
                                        </p:attrNameLst>
                                      </p:cBhvr>
                                      <p:to>
                                        <p:strVal val="visible"/>
                                      </p:to>
                                    </p:set>
                                    <p:animEffect transition="in" filter="circle(in)">
                                      <p:cBhvr>
                                        <p:cTn id="11" dur="1000"/>
                                        <p:tgtEl>
                                          <p:spTgt spid="261125">
                                            <p:txEl>
                                              <p:pRg st="2" end="2"/>
                                            </p:txEl>
                                          </p:spTgt>
                                        </p:tgtEl>
                                      </p:cBhvr>
                                    </p:animEffect>
                                  </p:childTnLst>
                                </p:cTn>
                              </p:par>
                            </p:childTnLst>
                          </p:cTn>
                        </p:par>
                        <p:par>
                          <p:cTn id="12" fill="hold" nodeType="afterGroup">
                            <p:stCondLst>
                              <p:cond delay="2000"/>
                            </p:stCondLst>
                            <p:childTnLst>
                              <p:par>
                                <p:cTn id="13" presetID="6" presetClass="entr" presetSubtype="16" fill="hold" nodeType="afterEffect">
                                  <p:stCondLst>
                                    <p:cond delay="0"/>
                                  </p:stCondLst>
                                  <p:childTnLst>
                                    <p:set>
                                      <p:cBhvr>
                                        <p:cTn id="14" dur="1" fill="hold">
                                          <p:stCondLst>
                                            <p:cond delay="0"/>
                                          </p:stCondLst>
                                        </p:cTn>
                                        <p:tgtEl>
                                          <p:spTgt spid="261125">
                                            <p:txEl>
                                              <p:pRg st="4" end="4"/>
                                            </p:txEl>
                                          </p:spTgt>
                                        </p:tgtEl>
                                        <p:attrNameLst>
                                          <p:attrName>style.visibility</p:attrName>
                                        </p:attrNameLst>
                                      </p:cBhvr>
                                      <p:to>
                                        <p:strVal val="visible"/>
                                      </p:to>
                                    </p:set>
                                    <p:animEffect transition="in" filter="circle(in)">
                                      <p:cBhvr>
                                        <p:cTn id="15" dur="1000"/>
                                        <p:tgtEl>
                                          <p:spTgt spid="261125">
                                            <p:txEl>
                                              <p:pRg st="4" end="4"/>
                                            </p:txEl>
                                          </p:spTgt>
                                        </p:tgtEl>
                                      </p:cBhvr>
                                    </p:animEffect>
                                  </p:childTnLst>
                                </p:cTn>
                              </p:par>
                            </p:childTnLst>
                          </p:cTn>
                        </p:par>
                        <p:par>
                          <p:cTn id="16" fill="hold" nodeType="afterGroup">
                            <p:stCondLst>
                              <p:cond delay="3000"/>
                            </p:stCondLst>
                            <p:childTnLst>
                              <p:par>
                                <p:cTn id="17" presetID="6" presetClass="entr" presetSubtype="16" fill="hold" nodeType="afterEffect">
                                  <p:stCondLst>
                                    <p:cond delay="0"/>
                                  </p:stCondLst>
                                  <p:childTnLst>
                                    <p:set>
                                      <p:cBhvr>
                                        <p:cTn id="18" dur="1" fill="hold">
                                          <p:stCondLst>
                                            <p:cond delay="0"/>
                                          </p:stCondLst>
                                        </p:cTn>
                                        <p:tgtEl>
                                          <p:spTgt spid="261125">
                                            <p:txEl>
                                              <p:pRg st="6" end="6"/>
                                            </p:txEl>
                                          </p:spTgt>
                                        </p:tgtEl>
                                        <p:attrNameLst>
                                          <p:attrName>style.visibility</p:attrName>
                                        </p:attrNameLst>
                                      </p:cBhvr>
                                      <p:to>
                                        <p:strVal val="visible"/>
                                      </p:to>
                                    </p:set>
                                    <p:animEffect transition="in" filter="circle(in)">
                                      <p:cBhvr>
                                        <p:cTn id="19" dur="1000"/>
                                        <p:tgtEl>
                                          <p:spTgt spid="261125">
                                            <p:txEl>
                                              <p:pRg st="6" end="6"/>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nodeType="clickEffect">
                                  <p:stCondLst>
                                    <p:cond delay="0"/>
                                  </p:stCondLst>
                                  <p:childTnLst>
                                    <p:set>
                                      <p:cBhvr>
                                        <p:cTn id="23" dur="1" fill="hold">
                                          <p:stCondLst>
                                            <p:cond delay="0"/>
                                          </p:stCondLst>
                                        </p:cTn>
                                        <p:tgtEl>
                                          <p:spTgt spid="261125">
                                            <p:txEl>
                                              <p:pRg st="1" end="1"/>
                                            </p:txEl>
                                          </p:spTgt>
                                        </p:tgtEl>
                                        <p:attrNameLst>
                                          <p:attrName>style.visibility</p:attrName>
                                        </p:attrNameLst>
                                      </p:cBhvr>
                                      <p:to>
                                        <p:strVal val="visible"/>
                                      </p:to>
                                    </p:set>
                                    <p:animEffect transition="in" filter="circle(in)">
                                      <p:cBhvr>
                                        <p:cTn id="24" dur="1000"/>
                                        <p:tgtEl>
                                          <p:spTgt spid="261125">
                                            <p:txEl>
                                              <p:pRg st="1" end="1"/>
                                            </p:txEl>
                                          </p:spTgt>
                                        </p:tgtEl>
                                      </p:cBhvr>
                                    </p:animEffect>
                                  </p:childTnLst>
                                </p:cTn>
                              </p:par>
                            </p:childTnLst>
                          </p:cTn>
                        </p:par>
                        <p:par>
                          <p:cTn id="25" fill="hold" nodeType="afterGroup">
                            <p:stCondLst>
                              <p:cond delay="1000"/>
                            </p:stCondLst>
                            <p:childTnLst>
                              <p:par>
                                <p:cTn id="26" presetID="6" presetClass="entr" presetSubtype="16" fill="hold" nodeType="afterEffect">
                                  <p:stCondLst>
                                    <p:cond delay="0"/>
                                  </p:stCondLst>
                                  <p:childTnLst>
                                    <p:set>
                                      <p:cBhvr>
                                        <p:cTn id="27" dur="1" fill="hold">
                                          <p:stCondLst>
                                            <p:cond delay="0"/>
                                          </p:stCondLst>
                                        </p:cTn>
                                        <p:tgtEl>
                                          <p:spTgt spid="261125">
                                            <p:txEl>
                                              <p:pRg st="3" end="3"/>
                                            </p:txEl>
                                          </p:spTgt>
                                        </p:tgtEl>
                                        <p:attrNameLst>
                                          <p:attrName>style.visibility</p:attrName>
                                        </p:attrNameLst>
                                      </p:cBhvr>
                                      <p:to>
                                        <p:strVal val="visible"/>
                                      </p:to>
                                    </p:set>
                                    <p:animEffect transition="in" filter="circle(in)">
                                      <p:cBhvr>
                                        <p:cTn id="28" dur="1000"/>
                                        <p:tgtEl>
                                          <p:spTgt spid="261125">
                                            <p:txEl>
                                              <p:pRg st="3" end="3"/>
                                            </p:txEl>
                                          </p:spTgt>
                                        </p:tgtEl>
                                      </p:cBhvr>
                                    </p:animEffect>
                                  </p:childTnLst>
                                </p:cTn>
                              </p:par>
                            </p:childTnLst>
                          </p:cTn>
                        </p:par>
                        <p:par>
                          <p:cTn id="29" fill="hold" nodeType="afterGroup">
                            <p:stCondLst>
                              <p:cond delay="2000"/>
                            </p:stCondLst>
                            <p:childTnLst>
                              <p:par>
                                <p:cTn id="30" presetID="6" presetClass="entr" presetSubtype="16" fill="hold" nodeType="afterEffect">
                                  <p:stCondLst>
                                    <p:cond delay="0"/>
                                  </p:stCondLst>
                                  <p:childTnLst>
                                    <p:set>
                                      <p:cBhvr>
                                        <p:cTn id="31" dur="1" fill="hold">
                                          <p:stCondLst>
                                            <p:cond delay="0"/>
                                          </p:stCondLst>
                                        </p:cTn>
                                        <p:tgtEl>
                                          <p:spTgt spid="261125">
                                            <p:txEl>
                                              <p:pRg st="5" end="5"/>
                                            </p:txEl>
                                          </p:spTgt>
                                        </p:tgtEl>
                                        <p:attrNameLst>
                                          <p:attrName>style.visibility</p:attrName>
                                        </p:attrNameLst>
                                      </p:cBhvr>
                                      <p:to>
                                        <p:strVal val="visible"/>
                                      </p:to>
                                    </p:set>
                                    <p:animEffect transition="in" filter="circle(in)">
                                      <p:cBhvr>
                                        <p:cTn id="32" dur="1000"/>
                                        <p:tgtEl>
                                          <p:spTgt spid="261125">
                                            <p:txEl>
                                              <p:pRg st="5" end="5"/>
                                            </p:txEl>
                                          </p:spTgt>
                                        </p:tgtEl>
                                      </p:cBhvr>
                                    </p:animEffect>
                                  </p:childTnLst>
                                </p:cTn>
                              </p:par>
                            </p:childTnLst>
                          </p:cTn>
                        </p:par>
                        <p:par>
                          <p:cTn id="33" fill="hold" nodeType="afterGroup">
                            <p:stCondLst>
                              <p:cond delay="3000"/>
                            </p:stCondLst>
                            <p:childTnLst>
                              <p:par>
                                <p:cTn id="34" presetID="6" presetClass="entr" presetSubtype="16" fill="hold" nodeType="afterEffect">
                                  <p:stCondLst>
                                    <p:cond delay="0"/>
                                  </p:stCondLst>
                                  <p:childTnLst>
                                    <p:set>
                                      <p:cBhvr>
                                        <p:cTn id="35" dur="1" fill="hold">
                                          <p:stCondLst>
                                            <p:cond delay="0"/>
                                          </p:stCondLst>
                                        </p:cTn>
                                        <p:tgtEl>
                                          <p:spTgt spid="261125">
                                            <p:txEl>
                                              <p:pRg st="7" end="7"/>
                                            </p:txEl>
                                          </p:spTgt>
                                        </p:tgtEl>
                                        <p:attrNameLst>
                                          <p:attrName>style.visibility</p:attrName>
                                        </p:attrNameLst>
                                      </p:cBhvr>
                                      <p:to>
                                        <p:strVal val="visible"/>
                                      </p:to>
                                    </p:set>
                                    <p:animEffect transition="in" filter="circle(in)">
                                      <p:cBhvr>
                                        <p:cTn id="36" dur="1000"/>
                                        <p:tgtEl>
                                          <p:spTgt spid="26112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443"/>
            <a:ext cx="8229600" cy="1143000"/>
          </a:xfrm>
        </p:spPr>
        <p:txBody>
          <a:bodyPr vert="horz" lIns="91440" tIns="45720" rIns="91440" bIns="45720" rtlCol="0" anchor="ctr">
            <a:noAutofit/>
          </a:bodyPr>
          <a:lstStyle/>
          <a:p>
            <a:pPr>
              <a:spcBef>
                <a:spcPct val="50000"/>
              </a:spcBef>
            </a:pPr>
            <a:r>
              <a:rPr lang="vi-VN" sz="2800" b="1" dirty="0">
                <a:latin typeface="Times New Roman" pitchFamily="18" charset="0"/>
                <a:ea typeface="MS Gothic" pitchFamily="49" charset="-128"/>
                <a:cs typeface="Times New Roman" pitchFamily="18" charset="0"/>
              </a:rPr>
              <a:t>PHÒNG NGỪA TAI NẠN VŨ KHÍ, CHÁY, NỔ VÀ CÁC CHẤT ĐỘC HẠI   </a:t>
            </a:r>
            <a:endParaRPr lang="en-US" sz="2800" b="1" dirty="0">
              <a:latin typeface="Times New Roman" pitchFamily="18" charset="0"/>
              <a:ea typeface="MS Gothic" pitchFamily="49" charset="-128"/>
              <a:cs typeface="Times New Roman" pitchFamily="18" charset="0"/>
            </a:endParaRPr>
          </a:p>
        </p:txBody>
      </p:sp>
      <p:sp>
        <p:nvSpPr>
          <p:cNvPr id="4" name="TextBox 3"/>
          <p:cNvSpPr txBox="1"/>
          <p:nvPr/>
        </p:nvSpPr>
        <p:spPr>
          <a:xfrm>
            <a:off x="1447800" y="1007301"/>
            <a:ext cx="3886200" cy="1077218"/>
          </a:xfrm>
          <a:prstGeom prst="rect">
            <a:avLst/>
          </a:prstGeom>
          <a:noFill/>
        </p:spPr>
        <p:txBody>
          <a:bodyPr wrap="square" rtlCol="0">
            <a:spAutoFit/>
          </a:bodyPr>
          <a:lstStyle/>
          <a:p>
            <a:r>
              <a:rPr lang="en-US" sz="3200" b="1" dirty="0">
                <a:latin typeface="Times New Roman" pitchFamily="18" charset="0"/>
                <a:cs typeface="Times New Roman" pitchFamily="18" charset="0"/>
              </a:rPr>
              <a:t>I .</a:t>
            </a:r>
            <a:r>
              <a:rPr lang="en-US" sz="3200" b="1" dirty="0" err="1">
                <a:latin typeface="Times New Roman" pitchFamily="18" charset="0"/>
                <a:cs typeface="Times New Roman" pitchFamily="18" charset="0"/>
              </a:rPr>
              <a:t>Đặt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vấn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đề</a:t>
            </a:r>
            <a:r>
              <a:rPr lang="en-US" sz="3200" b="1" dirty="0">
                <a:latin typeface="Times New Roman" pitchFamily="18" charset="0"/>
                <a:cs typeface="Times New Roman" pitchFamily="18" charset="0"/>
              </a:rPr>
              <a:t> :</a:t>
            </a:r>
          </a:p>
          <a:p>
            <a:r>
              <a:rPr lang="en-US" sz="3200" b="1" dirty="0" smtClean="0">
                <a:latin typeface="Times New Roman" pitchFamily="18" charset="0"/>
                <a:cs typeface="Times New Roman" pitchFamily="18" charset="0"/>
              </a:rPr>
              <a:t>II. </a:t>
            </a:r>
            <a:r>
              <a:rPr lang="en-US" sz="3200" b="1" dirty="0" err="1" smtClean="0">
                <a:latin typeface="Times New Roman" pitchFamily="18" charset="0"/>
                <a:cs typeface="Times New Roman" pitchFamily="18" charset="0"/>
              </a:rPr>
              <a:t>Nội</a:t>
            </a:r>
            <a:r>
              <a:rPr lang="en-US" sz="3200" b="1" dirty="0" smtClean="0">
                <a:latin typeface="Times New Roman" pitchFamily="18" charset="0"/>
                <a:cs typeface="Times New Roman" pitchFamily="18" charset="0"/>
              </a:rPr>
              <a:t> dung </a:t>
            </a:r>
            <a:r>
              <a:rPr lang="en-US" sz="3200" b="1" dirty="0" err="1" smtClean="0">
                <a:latin typeface="Times New Roman" pitchFamily="18" charset="0"/>
                <a:cs typeface="Times New Roman" pitchFamily="18" charset="0"/>
              </a:rPr>
              <a:t>bài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học</a:t>
            </a:r>
            <a:endParaRPr lang="en-US" sz="3200" b="1" dirty="0">
              <a:latin typeface="Times New Roman" pitchFamily="18" charset="0"/>
              <a:cs typeface="Times New Roman" pitchFamily="18" charset="0"/>
            </a:endParaRPr>
          </a:p>
        </p:txBody>
      </p:sp>
      <p:sp>
        <p:nvSpPr>
          <p:cNvPr id="5" name="TextBox 4"/>
          <p:cNvSpPr txBox="1"/>
          <p:nvPr/>
        </p:nvSpPr>
        <p:spPr>
          <a:xfrm>
            <a:off x="1447800" y="2180831"/>
            <a:ext cx="17526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1.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hại</a:t>
            </a:r>
            <a:r>
              <a:rPr lang="en-US" sz="2800" b="1" dirty="0" smtClean="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sp>
        <p:nvSpPr>
          <p:cNvPr id="7" name="TextBox 6"/>
          <p:cNvSpPr txBox="1"/>
          <p:nvPr/>
        </p:nvSpPr>
        <p:spPr>
          <a:xfrm>
            <a:off x="1283918" y="2826489"/>
            <a:ext cx="7315200" cy="1077218"/>
          </a:xfrm>
          <a:prstGeom prst="rect">
            <a:avLst/>
          </a:prstGeom>
          <a:noFill/>
        </p:spPr>
        <p:txBody>
          <a:bodyPr wrap="square" rtlCol="0">
            <a:spAutoFit/>
          </a:bodyPr>
          <a:lstStyle/>
          <a:p>
            <a:r>
              <a:rPr lang="en-US" sz="3200" dirty="0" smtClean="0">
                <a:latin typeface="Times New Roman" pitchFamily="18" charset="0"/>
                <a:cs typeface="Times New Roman" pitchFamily="18" charset="0"/>
              </a:rPr>
              <a:t>2. Qui </a:t>
            </a:r>
            <a:r>
              <a:rPr lang="en-US" sz="3200" dirty="0" err="1" smtClean="0">
                <a:latin typeface="Times New Roman" pitchFamily="18" charset="0"/>
                <a:cs typeface="Times New Roman" pitchFamily="18" charset="0"/>
              </a:rPr>
              <a:t>định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pháp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luật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về</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phòng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chống</a:t>
            </a:r>
            <a:r>
              <a:rPr lang="en-US" sz="3200" dirty="0" smtClean="0">
                <a:latin typeface="Times New Roman" pitchFamily="18" charset="0"/>
                <a:cs typeface="Times New Roman" pitchFamily="18" charset="0"/>
              </a:rPr>
              <a:t> tai </a:t>
            </a:r>
            <a:r>
              <a:rPr lang="en-US" sz="3200" dirty="0" err="1" smtClean="0">
                <a:latin typeface="Times New Roman" pitchFamily="18" charset="0"/>
                <a:cs typeface="Times New Roman" pitchFamily="18" charset="0"/>
              </a:rPr>
              <a:t>nạn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vũ</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khí</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cháy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nổ</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các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độc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hại</a:t>
            </a:r>
            <a:endParaRPr lang="en-US" sz="3200" dirty="0">
              <a:latin typeface="Times New Roman" pitchFamily="18" charset="0"/>
              <a:cs typeface="Times New Roman" pitchFamily="18" charset="0"/>
            </a:endParaRPr>
          </a:p>
        </p:txBody>
      </p:sp>
      <p:sp>
        <p:nvSpPr>
          <p:cNvPr id="8" name="TextBox 7"/>
          <p:cNvSpPr txBox="1"/>
          <p:nvPr/>
        </p:nvSpPr>
        <p:spPr>
          <a:xfrm>
            <a:off x="1205630" y="4114800"/>
            <a:ext cx="6172200" cy="584775"/>
          </a:xfrm>
          <a:prstGeom prst="rect">
            <a:avLst/>
          </a:prstGeom>
          <a:noFill/>
        </p:spPr>
        <p:txBody>
          <a:bodyPr wrap="square" rtlCol="0">
            <a:spAutoFit/>
          </a:bodyPr>
          <a:lstStyle/>
          <a:p>
            <a:r>
              <a:rPr lang="en-US" sz="3200" dirty="0" err="1" smtClean="0">
                <a:solidFill>
                  <a:srgbClr val="FF0000"/>
                </a:solidFill>
                <a:latin typeface="Times New Roman" pitchFamily="18" charset="0"/>
                <a:cs typeface="Times New Roman" pitchFamily="18" charset="0"/>
              </a:rPr>
              <a:t>Các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em</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học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nội</a:t>
            </a:r>
            <a:r>
              <a:rPr lang="en-US" sz="3200" dirty="0" smtClean="0">
                <a:solidFill>
                  <a:srgbClr val="FF0000"/>
                </a:solidFill>
                <a:latin typeface="Times New Roman" pitchFamily="18" charset="0"/>
                <a:cs typeface="Times New Roman" pitchFamily="18" charset="0"/>
              </a:rPr>
              <a:t> dung </a:t>
            </a:r>
            <a:r>
              <a:rPr lang="en-US" sz="3200" dirty="0" err="1" smtClean="0">
                <a:solidFill>
                  <a:srgbClr val="FF0000"/>
                </a:solidFill>
                <a:latin typeface="Times New Roman" pitchFamily="18" charset="0"/>
                <a:cs typeface="Times New Roman" pitchFamily="18" charset="0"/>
              </a:rPr>
              <a:t>sách</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giáo</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khoa</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1429068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26"/>
            <a:ext cx="8229600" cy="1143000"/>
          </a:xfrm>
        </p:spPr>
        <p:txBody>
          <a:bodyPr vert="horz" lIns="91440" tIns="45720" rIns="91440" bIns="45720" rtlCol="0" anchor="ctr">
            <a:noAutofit/>
          </a:bodyPr>
          <a:lstStyle/>
          <a:p>
            <a:pPr>
              <a:tabLst>
                <a:tab pos="396875" algn="l"/>
              </a:tabLst>
            </a:pPr>
            <a:r>
              <a:rPr lang="vi-VN" sz="3200" b="1" dirty="0">
                <a:latin typeface="Times New Roman" pitchFamily="18" charset="0"/>
                <a:ea typeface="MS Gothic" pitchFamily="49" charset="-128"/>
                <a:cs typeface="Times New Roman" pitchFamily="18" charset="0"/>
              </a:rPr>
              <a:t>PHÒNG NGỪA TAI NẠN VŨ KHÍ, CHÁY, NỔ VÀ CÁC CHẤT ĐỘC HẠI </a:t>
            </a:r>
            <a:endParaRPr lang="en-US" sz="3200" b="1" dirty="0">
              <a:solidFill>
                <a:srgbClr val="00B0F0"/>
              </a:solidFill>
              <a:effectLst>
                <a:outerShdw blurRad="38100" dist="38100" dir="2700000" algn="tl">
                  <a:srgbClr val="000000">
                    <a:alpha val="43137"/>
                  </a:srgbClr>
                </a:outerShdw>
              </a:effectLst>
              <a:latin typeface="Constantia" pitchFamily="18" charset="0"/>
            </a:endParaRPr>
          </a:p>
        </p:txBody>
      </p:sp>
      <p:sp>
        <p:nvSpPr>
          <p:cNvPr id="3" name="Content Placeholder 2"/>
          <p:cNvSpPr>
            <a:spLocks noGrp="1"/>
          </p:cNvSpPr>
          <p:nvPr>
            <p:ph idx="1"/>
          </p:nvPr>
        </p:nvSpPr>
        <p:spPr>
          <a:xfrm>
            <a:off x="457200" y="1143000"/>
            <a:ext cx="8229600" cy="5715000"/>
          </a:xfrm>
        </p:spPr>
        <p:txBody>
          <a:bodyPr>
            <a:noAutofit/>
          </a:bodyPr>
          <a:lstStyle/>
          <a:p>
            <a:pPr>
              <a:buFont typeface="Wingdings" panose="05000000000000000000" pitchFamily="2" charset="2"/>
              <a:buChar char="v"/>
            </a:pPr>
            <a:r>
              <a:rPr lang="en-US" sz="4400" u="sng" dirty="0">
                <a:effectLst>
                  <a:outerShdw blurRad="38100" dist="38100" dir="2700000" algn="tl">
                    <a:srgbClr val="000000">
                      <a:alpha val="43137"/>
                    </a:srgbClr>
                  </a:outerShdw>
                </a:effectLst>
                <a:latin typeface="Mongolian Baiti" panose="03000500000000000000" pitchFamily="66" charset="0"/>
                <a:cs typeface="Mongolian Baiti" panose="03000500000000000000" pitchFamily="66" charset="0"/>
              </a:rPr>
              <a:t> </a:t>
            </a:r>
            <a:r>
              <a:rPr lang="en-US" dirty="0" err="1">
                <a:solidFill>
                  <a:srgbClr val="FF0000"/>
                </a:solidFill>
                <a:latin typeface="Times New Roman" pitchFamily="18" charset="0"/>
                <a:cs typeface="Times New Roman" pitchFamily="18" charset="0"/>
              </a:rPr>
              <a:t>Để</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phòng</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ngừa</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hạn</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chế</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các</a:t>
            </a:r>
            <a:r>
              <a:rPr lang="en-US" dirty="0">
                <a:solidFill>
                  <a:srgbClr val="FF0000"/>
                </a:solidFill>
                <a:latin typeface="Times New Roman" pitchFamily="18" charset="0"/>
                <a:cs typeface="Times New Roman" pitchFamily="18" charset="0"/>
              </a:rPr>
              <a:t> tai </a:t>
            </a:r>
            <a:r>
              <a:rPr lang="en-US" dirty="0" err="1">
                <a:solidFill>
                  <a:srgbClr val="FF0000"/>
                </a:solidFill>
                <a:latin typeface="Times New Roman" pitchFamily="18" charset="0"/>
                <a:cs typeface="Times New Roman" pitchFamily="18" charset="0"/>
              </a:rPr>
              <a:t>nạn</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đó</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Nhà</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nước</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đã</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làm</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gì</a:t>
            </a:r>
            <a:r>
              <a:rPr lang="en-US" dirty="0">
                <a:solidFill>
                  <a:srgbClr val="FF0000"/>
                </a:solidFill>
                <a:latin typeface="Times New Roman" pitchFamily="18" charset="0"/>
                <a:cs typeface="Times New Roman" pitchFamily="18" charset="0"/>
              </a:rPr>
              <a:t> ?</a:t>
            </a:r>
          </a:p>
          <a:p>
            <a:pPr>
              <a:buFont typeface="Wingdings" panose="05000000000000000000" pitchFamily="2" charset="2"/>
              <a:buChar char="Ø"/>
            </a:pPr>
            <a:r>
              <a:rPr lang="en-US" b="1"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Ban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Luật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a:t>
            </a:r>
          </a:p>
          <a:p>
            <a:pPr marL="0" indent="0">
              <a:buNone/>
            </a:pP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84927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91000"/>
            <a:ext cx="9144000" cy="1600200"/>
          </a:xfrm>
        </p:spPr>
        <p:txBody>
          <a:bodyPr>
            <a:noAutofit/>
          </a:bodyPr>
          <a:lstStyle/>
          <a:p>
            <a:pPr marL="571500" indent="-571500">
              <a:buFont typeface="Wingdings" panose="05000000000000000000" pitchFamily="2" charset="2"/>
              <a:buChar char="Ø"/>
            </a:pPr>
            <a:r>
              <a:rPr lang="en-US" sz="3600" i="1" dirty="0" err="1">
                <a:latin typeface="Times New Roman" panose="02020603050405020304" pitchFamily="18" charset="0"/>
                <a:cs typeface="Times New Roman" panose="02020603050405020304" pitchFamily="18" charset="0"/>
              </a:rPr>
              <a:t>Cấm</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tàng</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trữ</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vận</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chuyển</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buôn</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bán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sử</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dụng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trái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phép</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các</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loại</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vũ</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khí</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chất</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nổ</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cháy</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chất</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phóng</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xạ</a:t>
            </a:r>
            <a:r>
              <a:rPr lang="en-US" sz="3600" b="1" i="1" u="sng"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và</a:t>
            </a:r>
            <a:r>
              <a:rPr lang="en-US" sz="3600" i="1"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chất</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độc</a:t>
            </a:r>
            <a:r>
              <a:rPr lang="en-US" sz="3600" b="1" i="1" u="sng" dirty="0">
                <a:latin typeface="Times New Roman" panose="02020603050405020304" pitchFamily="18" charset="0"/>
                <a:cs typeface="Times New Roman" panose="02020603050405020304" pitchFamily="18" charset="0"/>
              </a:rPr>
              <a:t> </a:t>
            </a:r>
            <a:r>
              <a:rPr lang="en-US" sz="3600" b="1" i="1" u="sng" dirty="0" err="1">
                <a:latin typeface="Times New Roman" panose="02020603050405020304" pitchFamily="18" charset="0"/>
                <a:cs typeface="Times New Roman" panose="02020603050405020304" pitchFamily="18" charset="0"/>
              </a:rPr>
              <a:t>hại</a:t>
            </a:r>
            <a:endParaRPr lang="en-US" sz="3600" b="1" i="1" u="sng" dirty="0">
              <a:latin typeface="Times New Roman" panose="02020603050405020304" pitchFamily="18" charset="0"/>
              <a:cs typeface="Times New Roman" panose="02020603050405020304" pitchFamily="18" charset="0"/>
            </a:endParaRPr>
          </a:p>
        </p:txBody>
      </p:sp>
      <p:pic>
        <p:nvPicPr>
          <p:cNvPr id="4098" name="Picture 2" descr="Hình ảnh có liên qua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94253"/>
            <a:ext cx="391795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Tang vật và đối tượng bị tạm giữ tại cơ quan công 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22328"/>
            <a:ext cx="4214698" cy="347712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304800" y="394253"/>
            <a:ext cx="3917950" cy="350520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flipH="1">
            <a:off x="304800" y="394253"/>
            <a:ext cx="3917950" cy="3505200"/>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4572000" y="422328"/>
            <a:ext cx="4214698" cy="34771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4572000" y="422328"/>
            <a:ext cx="4214698" cy="34771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63352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par>
                                <p:cTn id="8" presetID="6" presetClass="entr" presetSubtype="16" fill="hold" nodeType="withEffect">
                                  <p:stCondLst>
                                    <p:cond delay="0"/>
                                  </p:stCondLst>
                                  <p:childTnLst>
                                    <p:set>
                                      <p:cBhvr>
                                        <p:cTn id="9" dur="1" fill="hold">
                                          <p:stCondLst>
                                            <p:cond delay="0"/>
                                          </p:stCondLst>
                                        </p:cTn>
                                        <p:tgtEl>
                                          <p:spTgt spid="4099"/>
                                        </p:tgtEl>
                                        <p:attrNameLst>
                                          <p:attrName>style.visibility</p:attrName>
                                        </p:attrNameLst>
                                      </p:cBhvr>
                                      <p:to>
                                        <p:strVal val="visible"/>
                                      </p:to>
                                    </p:set>
                                    <p:animEffect transition="in" filter="circle(in)">
                                      <p:cBhvr>
                                        <p:cTn id="10" dur="2000"/>
                                        <p:tgtEl>
                                          <p:spTgt spid="4099"/>
                                        </p:tgtEl>
                                      </p:cBhvr>
                                    </p:animEffect>
                                  </p:childTnLst>
                                </p:cTn>
                              </p:par>
                            </p:childTnLst>
                          </p:cTn>
                        </p:par>
                        <p:par>
                          <p:cTn id="11" fill="hold">
                            <p:stCondLst>
                              <p:cond delay="2000"/>
                            </p:stCondLst>
                            <p:childTnLst>
                              <p:par>
                                <p:cTn id="12" presetID="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847724" y="304800"/>
            <a:ext cx="79152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3200" b="1" dirty="0" err="1" smtClean="0">
                <a:latin typeface="Times New Roman" pitchFamily="18" charset="0"/>
                <a:ea typeface="MS Gothic" pitchFamily="49" charset="-128"/>
                <a:cs typeface="Times New Roman" pitchFamily="18" charset="0"/>
              </a:rPr>
              <a:t>Bài</a:t>
            </a:r>
            <a:r>
              <a:rPr lang="en-US" sz="3200" b="1" dirty="0" smtClean="0">
                <a:latin typeface="Times New Roman" pitchFamily="18" charset="0"/>
                <a:ea typeface="MS Gothic" pitchFamily="49" charset="-128"/>
                <a:cs typeface="Times New Roman" pitchFamily="18" charset="0"/>
              </a:rPr>
              <a:t> 15. </a:t>
            </a:r>
            <a:r>
              <a:rPr lang="vi-VN" sz="3200" b="1" dirty="0" smtClean="0">
                <a:latin typeface="Times New Roman" pitchFamily="18" charset="0"/>
                <a:ea typeface="MS Gothic" pitchFamily="49" charset="-128"/>
                <a:cs typeface="Times New Roman" pitchFamily="18" charset="0"/>
              </a:rPr>
              <a:t>PHÒNG </a:t>
            </a:r>
            <a:r>
              <a:rPr lang="vi-VN" sz="3200" b="1" dirty="0">
                <a:latin typeface="Times New Roman" pitchFamily="18" charset="0"/>
                <a:ea typeface="MS Gothic" pitchFamily="49" charset="-128"/>
                <a:cs typeface="Times New Roman" pitchFamily="18" charset="0"/>
              </a:rPr>
              <a:t>NGỪA TAI NẠN VŨ KHÍ, CHÁY, NỔ VÀ CÁC CHẤT ĐỘC HẠI   </a:t>
            </a:r>
            <a:endParaRPr lang="en-US" sz="3200" b="1" dirty="0">
              <a:latin typeface="Times New Roman" pitchFamily="18" charset="0"/>
              <a:ea typeface="MS Gothic" pitchFamily="49" charset="-128"/>
              <a:cs typeface="Times New Roman" pitchFamily="18" charset="0"/>
            </a:endParaRPr>
          </a:p>
        </p:txBody>
      </p:sp>
      <p:sp>
        <p:nvSpPr>
          <p:cNvPr id="5123" name="WordArt 4"/>
          <p:cNvSpPr>
            <a:spLocks noChangeArrowheads="1" noChangeShapeType="1" noTextEdit="1"/>
          </p:cNvSpPr>
          <p:nvPr/>
        </p:nvSpPr>
        <p:spPr bwMode="auto">
          <a:xfrm>
            <a:off x="1371600" y="1981200"/>
            <a:ext cx="6934200" cy="1905000"/>
          </a:xfrm>
          <a:prstGeom prst="rect">
            <a:avLst/>
          </a:prstGeom>
        </p:spPr>
        <p:txBody>
          <a:bodyPr wrap="none" fromWordArt="1">
            <a:prstTxWarp prst="textPlain">
              <a:avLst>
                <a:gd name="adj" fmla="val 50000"/>
              </a:avLst>
            </a:prstTxWarp>
          </a:bodyPr>
          <a:lstStyle/>
          <a:p>
            <a:pPr algn="ctr"/>
            <a:endParaRPr lang="en-US" sz="2000" b="1" kern="10">
              <a:ln w="19050">
                <a:solidFill>
                  <a:srgbClr val="000066"/>
                </a:solidFill>
                <a:round/>
                <a:headEnd/>
                <a:tailEnd/>
              </a:ln>
              <a:latin typeface="Times New Roman"/>
              <a:cs typeface="Times New Roman"/>
            </a:endParaRPr>
          </a:p>
        </p:txBody>
      </p:sp>
      <p:pic>
        <p:nvPicPr>
          <p:cNvPr id="5124" name="Picture 5" descr="C78050FB9F484BAE8E8262A9851A74C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5172075"/>
            <a:ext cx="84772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6" descr="xmascandle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5241925"/>
            <a:ext cx="14382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7" descr="C78050FB9F484BAE8E8262A9851A74C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96275" y="5172075"/>
            <a:ext cx="84772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8" descr="xmascandle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5224463"/>
            <a:ext cx="1447800"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7" descr="7D7A701FB8DE42BEBDF1CFFF1AB3F43B"/>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0"/>
            <a:ext cx="76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847725" y="1491383"/>
            <a:ext cx="4714875" cy="584775"/>
          </a:xfrm>
          <a:prstGeom prst="rect">
            <a:avLst/>
          </a:prstGeom>
          <a:noFill/>
        </p:spPr>
        <p:txBody>
          <a:bodyPr wrap="square" rtlCol="0">
            <a:spAutoFit/>
          </a:bodyPr>
          <a:lstStyle/>
          <a:p>
            <a:r>
              <a:rPr lang="en-US" sz="3200" dirty="0" smtClean="0">
                <a:latin typeface="Times New Roman" pitchFamily="18" charset="0"/>
                <a:cs typeface="Times New Roman" pitchFamily="18" charset="0"/>
              </a:rPr>
              <a:t>I .</a:t>
            </a:r>
            <a:r>
              <a:rPr lang="en-US" sz="3200" dirty="0" err="1" smtClean="0">
                <a:latin typeface="Times New Roman" pitchFamily="18" charset="0"/>
                <a:cs typeface="Times New Roman" pitchFamily="18" charset="0"/>
              </a:rPr>
              <a:t>Đặt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vấn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đề</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4076308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checkerboard(across)">
                                      <p:cBhvr>
                                        <p:cTn id="7" dur="500"/>
                                        <p:tgtEl>
                                          <p:spTgt spid="51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91000"/>
            <a:ext cx="9144000" cy="1981200"/>
          </a:xfrm>
        </p:spPr>
        <p:txBody>
          <a:bodyPr>
            <a:noAutofit/>
          </a:bodyPr>
          <a:lstStyle/>
          <a:p>
            <a:pPr marL="571500" indent="-571500">
              <a:buFont typeface="Wingdings" panose="05000000000000000000" pitchFamily="2" charset="2"/>
              <a:buChar char="Ø"/>
            </a:pPr>
            <a:r>
              <a:rPr lang="en-US" sz="3400" i="1"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Chỉ</a:t>
            </a:r>
            <a:r>
              <a:rPr lang="en-US" sz="3400" i="1"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những</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cơ</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quan</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tổ</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chức</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cá</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nhân</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được</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Nhà</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nước</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giao</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nhiệm</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vụ</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và</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cho</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phép</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mới</a:t>
            </a:r>
            <a:r>
              <a:rPr lang="en-US" sz="3400" i="1"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được</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giữ</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chuyên</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chở</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và</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sử</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dụng</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vũ</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khí</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chất</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nổ</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chất</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cháy</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chất</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phóng</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xạ</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i="1" dirty="0" err="1">
                <a:solidFill>
                  <a:srgbClr val="FF0000"/>
                </a:solidFill>
                <a:latin typeface="Times New Roman" panose="02020603050405020304" pitchFamily="18" charset="0"/>
                <a:cs typeface="Times New Roman" panose="02020603050405020304" pitchFamily="18" charset="0"/>
              </a:rPr>
              <a:t>và</a:t>
            </a:r>
            <a:r>
              <a:rPr lang="en-US" sz="3400" i="1"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chất</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độc</a:t>
            </a:r>
            <a:r>
              <a:rPr lang="en-US" sz="3400" b="1" i="1" u="sng" dirty="0">
                <a:solidFill>
                  <a:srgbClr val="FF0000"/>
                </a:solidFill>
                <a:latin typeface="Times New Roman" panose="02020603050405020304" pitchFamily="18" charset="0"/>
                <a:cs typeface="Times New Roman" panose="02020603050405020304" pitchFamily="18" charset="0"/>
              </a:rPr>
              <a:t> </a:t>
            </a:r>
            <a:r>
              <a:rPr lang="en-US" sz="3400" b="1" i="1" u="sng" dirty="0" err="1">
                <a:solidFill>
                  <a:srgbClr val="FF0000"/>
                </a:solidFill>
                <a:latin typeface="Times New Roman" panose="02020603050405020304" pitchFamily="18" charset="0"/>
                <a:cs typeface="Times New Roman" panose="02020603050405020304" pitchFamily="18" charset="0"/>
              </a:rPr>
              <a:t>hại</a:t>
            </a:r>
            <a:r>
              <a:rPr lang="en-US" sz="3400" b="1" i="1" u="sng" dirty="0">
                <a:solidFill>
                  <a:srgbClr val="FF0000"/>
                </a:solidFill>
                <a:latin typeface="Times New Roman" panose="02020603050405020304" pitchFamily="18" charset="0"/>
                <a:cs typeface="Times New Roman" panose="02020603050405020304" pitchFamily="18" charset="0"/>
              </a:rPr>
              <a:t>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228600"/>
            <a:ext cx="6191250" cy="3581400"/>
          </a:xfrm>
        </p:spPr>
      </p:pic>
    </p:spTree>
    <p:extLst>
      <p:ext uri="{BB962C8B-B14F-4D97-AF65-F5344CB8AC3E}">
        <p14:creationId xmlns:p14="http://schemas.microsoft.com/office/powerpoint/2010/main" val="287198563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33800"/>
            <a:ext cx="9144000" cy="3124200"/>
          </a:xfrm>
        </p:spPr>
        <p:txBody>
          <a:bodyPr>
            <a:noAutofit/>
          </a:bodyPr>
          <a:lstStyle/>
          <a:p>
            <a:pPr marL="571500" indent="-571500">
              <a:buFont typeface="Wingdings" panose="05000000000000000000" pitchFamily="2" charset="2"/>
              <a:buChar char="Ø"/>
            </a:pPr>
            <a:r>
              <a:rPr lang="en-US" sz="3000" b="1" i="1" u="sng" dirty="0" err="1">
                <a:solidFill>
                  <a:srgbClr val="FF0000"/>
                </a:solidFill>
                <a:latin typeface="Times New Roman" panose="02020603050405020304" pitchFamily="18" charset="0"/>
                <a:cs typeface="Times New Roman" panose="02020603050405020304" pitchFamily="18" charset="0"/>
              </a:rPr>
              <a:t>Cơ</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quan</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i="1" dirty="0">
                <a:solidFill>
                  <a:srgbClr val="FF0000"/>
                </a:solidFill>
                <a:latin typeface="Times New Roman" panose="02020603050405020304" pitchFamily="18" charset="0"/>
                <a:cs typeface="Times New Roman" panose="02020603050405020304" pitchFamily="18" charset="0"/>
              </a:rPr>
              <a:t>,</a:t>
            </a:r>
            <a:r>
              <a:rPr lang="en-US" sz="3000" b="1" i="1" u="sng" dirty="0" err="1">
                <a:solidFill>
                  <a:srgbClr val="FF0000"/>
                </a:solidFill>
                <a:latin typeface="Times New Roman" panose="02020603050405020304" pitchFamily="18" charset="0"/>
                <a:cs typeface="Times New Roman" panose="02020603050405020304" pitchFamily="18" charset="0"/>
              </a:rPr>
              <a:t>tổ</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chức</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cá</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nhân</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có</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trách</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nhiệm</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bảo</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quản</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chuyên</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chở</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và</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sử</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dụng</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vũ</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khí</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chất</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nổ</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chất</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cháy</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chất</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phóng</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xạ</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chất</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độc</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hại</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phải</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được</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huấn</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luyện</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về</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chuyên</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môn</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có</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đủ</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phương</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tiện</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cần</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thiết</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và</a:t>
            </a:r>
            <a:r>
              <a:rPr lang="en-US" sz="3000" i="1"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luôn</a:t>
            </a:r>
            <a:r>
              <a:rPr lang="en-US" sz="3000" i="1"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tuân</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thủ</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quy</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b="1" i="1" u="sng" dirty="0" err="1">
                <a:solidFill>
                  <a:srgbClr val="FF0000"/>
                </a:solidFill>
                <a:latin typeface="Times New Roman" panose="02020603050405020304" pitchFamily="18" charset="0"/>
                <a:cs typeface="Times New Roman" panose="02020603050405020304" pitchFamily="18" charset="0"/>
              </a:rPr>
              <a:t>định</a:t>
            </a:r>
            <a:r>
              <a:rPr lang="en-US" sz="3000" b="1" i="1" u="sng" dirty="0">
                <a:solidFill>
                  <a:srgbClr val="FF0000"/>
                </a:solidFill>
                <a:latin typeface="Times New Roman" panose="02020603050405020304" pitchFamily="18" charset="0"/>
                <a:cs typeface="Times New Roman" panose="02020603050405020304" pitchFamily="18" charset="0"/>
              </a:rPr>
              <a:t> </a:t>
            </a:r>
            <a:r>
              <a:rPr lang="en-US" sz="3000" i="1" dirty="0" err="1">
                <a:solidFill>
                  <a:srgbClr val="FF0000"/>
                </a:solidFill>
                <a:latin typeface="Times New Roman" panose="02020603050405020304" pitchFamily="18" charset="0"/>
                <a:cs typeface="Times New Roman" panose="02020603050405020304" pitchFamily="18" charset="0"/>
              </a:rPr>
              <a:t>về</a:t>
            </a:r>
            <a:r>
              <a:rPr lang="en-US" sz="3000" i="1" dirty="0">
                <a:solidFill>
                  <a:srgbClr val="FF0000"/>
                </a:solidFill>
                <a:latin typeface="Times New Roman" panose="02020603050405020304" pitchFamily="18" charset="0"/>
                <a:cs typeface="Times New Roman" panose="02020603050405020304" pitchFamily="18" charset="0"/>
              </a:rPr>
              <a:t> an </a:t>
            </a:r>
            <a:r>
              <a:rPr lang="en-US" sz="3000" i="1" dirty="0" err="1">
                <a:solidFill>
                  <a:srgbClr val="FF0000"/>
                </a:solidFill>
                <a:latin typeface="Times New Roman" panose="02020603050405020304" pitchFamily="18" charset="0"/>
                <a:cs typeface="Times New Roman" panose="02020603050405020304" pitchFamily="18" charset="0"/>
              </a:rPr>
              <a:t>toàn</a:t>
            </a:r>
            <a:endParaRPr lang="en-US" sz="3000" i="1" dirty="0">
              <a:solidFill>
                <a:srgbClr val="FF0000"/>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304800"/>
            <a:ext cx="6083409" cy="3657600"/>
          </a:xfrm>
        </p:spPr>
      </p:pic>
    </p:spTree>
    <p:extLst>
      <p:ext uri="{BB962C8B-B14F-4D97-AF65-F5344CB8AC3E}">
        <p14:creationId xmlns:p14="http://schemas.microsoft.com/office/powerpoint/2010/main" val="196000451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0" y="57277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atin typeface="Arial" charset="0"/>
            </a:endParaRPr>
          </a:p>
        </p:txBody>
      </p:sp>
      <p:sp>
        <p:nvSpPr>
          <p:cNvPr id="130051" name="Rectangle 3"/>
          <p:cNvSpPr>
            <a:spLocks noChangeArrowheads="1"/>
          </p:cNvSpPr>
          <p:nvPr/>
        </p:nvSpPr>
        <p:spPr bwMode="auto">
          <a:xfrm>
            <a:off x="184150" y="-163920"/>
            <a:ext cx="8959850" cy="7109639"/>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2400" b="1" dirty="0">
                <a:solidFill>
                  <a:srgbClr val="FFFF00"/>
                </a:solidFill>
              </a:rPr>
              <a:t>   </a:t>
            </a:r>
            <a:r>
              <a:rPr lang="en-US" sz="2400" b="1" dirty="0" err="1">
                <a:solidFill>
                  <a:srgbClr val="CC0066"/>
                </a:solidFill>
                <a:latin typeface="Times New Roman" pitchFamily="18" charset="0"/>
                <a:cs typeface="Times New Roman" pitchFamily="18" charset="0"/>
              </a:rPr>
              <a:t>Tài</a:t>
            </a:r>
            <a:r>
              <a:rPr lang="en-US" sz="2400" b="1" dirty="0">
                <a:solidFill>
                  <a:srgbClr val="CC0066"/>
                </a:solidFill>
                <a:latin typeface="Times New Roman" pitchFamily="18" charset="0"/>
                <a:cs typeface="Times New Roman" pitchFamily="18" charset="0"/>
              </a:rPr>
              <a:t> </a:t>
            </a:r>
            <a:r>
              <a:rPr lang="en-US" sz="2400" b="1" dirty="0" err="1">
                <a:solidFill>
                  <a:srgbClr val="CC0066"/>
                </a:solidFill>
                <a:latin typeface="Times New Roman" pitchFamily="18" charset="0"/>
                <a:cs typeface="Times New Roman" pitchFamily="18" charset="0"/>
              </a:rPr>
              <a:t>liệu</a:t>
            </a:r>
            <a:r>
              <a:rPr lang="en-US" sz="2400" b="1" dirty="0">
                <a:solidFill>
                  <a:srgbClr val="CC0066"/>
                </a:solidFill>
                <a:latin typeface="Times New Roman" pitchFamily="18" charset="0"/>
                <a:cs typeface="Times New Roman" pitchFamily="18" charset="0"/>
              </a:rPr>
              <a:t> </a:t>
            </a:r>
            <a:r>
              <a:rPr lang="en-US" sz="2400" b="1" dirty="0" err="1">
                <a:solidFill>
                  <a:srgbClr val="CC0066"/>
                </a:solidFill>
                <a:latin typeface="Times New Roman" pitchFamily="18" charset="0"/>
                <a:cs typeface="Times New Roman" pitchFamily="18" charset="0"/>
              </a:rPr>
              <a:t>tham</a:t>
            </a:r>
            <a:r>
              <a:rPr lang="en-US" sz="2400" b="1" dirty="0">
                <a:solidFill>
                  <a:srgbClr val="CC0066"/>
                </a:solidFill>
                <a:latin typeface="Times New Roman" pitchFamily="18" charset="0"/>
                <a:cs typeface="Times New Roman" pitchFamily="18" charset="0"/>
              </a:rPr>
              <a:t> </a:t>
            </a:r>
            <a:r>
              <a:rPr lang="en-US" sz="2400" b="1" dirty="0" err="1">
                <a:solidFill>
                  <a:srgbClr val="CC0066"/>
                </a:solidFill>
                <a:latin typeface="Times New Roman" pitchFamily="18" charset="0"/>
                <a:cs typeface="Times New Roman" pitchFamily="18" charset="0"/>
              </a:rPr>
              <a:t>khảo</a:t>
            </a:r>
            <a:r>
              <a:rPr lang="en-US" sz="2400" b="1" dirty="0">
                <a:solidFill>
                  <a:srgbClr val="CC0066"/>
                </a:solidFill>
                <a:latin typeface="Times New Roman" pitchFamily="18" charset="0"/>
                <a:cs typeface="Times New Roman" pitchFamily="18" charset="0"/>
              </a:rPr>
              <a:t> - </a:t>
            </a:r>
            <a:r>
              <a:rPr lang="en-US" sz="2400" b="1" dirty="0" err="1">
                <a:solidFill>
                  <a:srgbClr val="CC0066"/>
                </a:solidFill>
                <a:latin typeface="Times New Roman" pitchFamily="18" charset="0"/>
                <a:cs typeface="Times New Roman" pitchFamily="18" charset="0"/>
              </a:rPr>
              <a:t>Bộ</a:t>
            </a:r>
            <a:r>
              <a:rPr lang="en-US" sz="2400" b="1" dirty="0">
                <a:solidFill>
                  <a:srgbClr val="CC0066"/>
                </a:solidFill>
                <a:latin typeface="Times New Roman" pitchFamily="18" charset="0"/>
                <a:cs typeface="Times New Roman" pitchFamily="18" charset="0"/>
              </a:rPr>
              <a:t> </a:t>
            </a:r>
            <a:r>
              <a:rPr lang="en-US" sz="2400" b="1" dirty="0" err="1">
                <a:solidFill>
                  <a:srgbClr val="CC0066"/>
                </a:solidFill>
                <a:latin typeface="Times New Roman" pitchFamily="18" charset="0"/>
                <a:cs typeface="Times New Roman" pitchFamily="18" charset="0"/>
              </a:rPr>
              <a:t>luật</a:t>
            </a:r>
            <a:r>
              <a:rPr lang="en-US" sz="2400" b="1" dirty="0">
                <a:solidFill>
                  <a:srgbClr val="CC0066"/>
                </a:solidFill>
                <a:latin typeface="Times New Roman" pitchFamily="18" charset="0"/>
                <a:cs typeface="Times New Roman" pitchFamily="18" charset="0"/>
              </a:rPr>
              <a:t> </a:t>
            </a:r>
            <a:r>
              <a:rPr lang="en-US" sz="2400" b="1" dirty="0" err="1">
                <a:solidFill>
                  <a:srgbClr val="CC0066"/>
                </a:solidFill>
                <a:latin typeface="Times New Roman" pitchFamily="18" charset="0"/>
                <a:cs typeface="Times New Roman" pitchFamily="18" charset="0"/>
              </a:rPr>
              <a:t>hình</a:t>
            </a:r>
            <a:r>
              <a:rPr lang="en-US" sz="2400" b="1" dirty="0">
                <a:solidFill>
                  <a:srgbClr val="CC0066"/>
                </a:solidFill>
                <a:latin typeface="Times New Roman" pitchFamily="18" charset="0"/>
                <a:cs typeface="Times New Roman" pitchFamily="18" charset="0"/>
              </a:rPr>
              <a:t> </a:t>
            </a:r>
            <a:r>
              <a:rPr lang="en-US" sz="2400" b="1" dirty="0" err="1">
                <a:solidFill>
                  <a:srgbClr val="CC0066"/>
                </a:solidFill>
                <a:latin typeface="Times New Roman" pitchFamily="18" charset="0"/>
                <a:cs typeface="Times New Roman" pitchFamily="18" charset="0"/>
              </a:rPr>
              <a:t>sự</a:t>
            </a:r>
            <a:r>
              <a:rPr lang="en-US" sz="2400" b="1" dirty="0">
                <a:solidFill>
                  <a:srgbClr val="CC0066"/>
                </a:solidFill>
                <a:latin typeface="Times New Roman" pitchFamily="18" charset="0"/>
                <a:cs typeface="Times New Roman" pitchFamily="18" charset="0"/>
              </a:rPr>
              <a:t> 1999-2012</a:t>
            </a:r>
          </a:p>
          <a:p>
            <a:r>
              <a:rPr lang="en-US" sz="2400" b="1" u="sng" dirty="0" err="1">
                <a:solidFill>
                  <a:srgbClr val="FF0000"/>
                </a:solidFill>
                <a:latin typeface="Times New Roman" pitchFamily="18" charset="0"/>
                <a:cs typeface="Times New Roman" pitchFamily="18" charset="0"/>
              </a:rPr>
              <a:t>Điều</a:t>
            </a:r>
            <a:r>
              <a:rPr lang="en-US" sz="2400" b="1" u="sng" dirty="0">
                <a:solidFill>
                  <a:srgbClr val="FF0000"/>
                </a:solidFill>
                <a:latin typeface="Times New Roman" pitchFamily="18" charset="0"/>
                <a:cs typeface="Times New Roman" pitchFamily="18" charset="0"/>
              </a:rPr>
              <a:t> 233: </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Tội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tàng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trữ</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chuyển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sử</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dụng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mua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phép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chiếm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đoạt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vũ</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khí</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thô</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cụ</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hỗ</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trợ</a:t>
            </a:r>
            <a:r>
              <a:rPr lang="en-US" sz="2400" b="1" dirty="0">
                <a:latin typeface="Times New Roman" pitchFamily="18" charset="0"/>
                <a:cs typeface="Times New Roman" pitchFamily="18" charset="0"/>
              </a:rPr>
              <a:t>.</a:t>
            </a:r>
          </a:p>
          <a:p>
            <a:r>
              <a:rPr lang="en-US" sz="2400" dirty="0">
                <a:solidFill>
                  <a:srgbClr val="3333FF"/>
                </a:solidFill>
                <a:latin typeface="Times New Roman" pitchFamily="18" charset="0"/>
                <a:cs typeface="Times New Roman" pitchFamily="18" charset="0"/>
              </a:rPr>
              <a: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Người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nào</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chế</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tạo</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tàng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trữ</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vận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chuyển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sử</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dụng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mua</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bán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trái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phép</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hoặc</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chiếm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đoạt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vũ</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khí</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thô</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sơ</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hoặc</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công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cụ</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hỗ</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trợ</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đã</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bị</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xử</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hành</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chính</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về</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hành</a:t>
            </a:r>
            <a:r>
              <a:rPr lang="en-US" sz="2400" b="1" dirty="0">
                <a:solidFill>
                  <a:srgbClr val="3333FF"/>
                </a:solidFill>
                <a:latin typeface="Times New Roman" pitchFamily="18" charset="0"/>
                <a:cs typeface="Times New Roman" pitchFamily="18" charset="0"/>
              </a:rPr>
              <a:t> vi </a:t>
            </a:r>
            <a:r>
              <a:rPr lang="en-US" sz="2400" b="1" dirty="0" err="1">
                <a:solidFill>
                  <a:srgbClr val="3333FF"/>
                </a:solidFill>
                <a:latin typeface="Times New Roman" pitchFamily="18" charset="0"/>
                <a:cs typeface="Times New Roman" pitchFamily="18" charset="0"/>
              </a:rPr>
              <a:t>này</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hoặc</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đã</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bị</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kết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án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về</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tội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này</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chưa</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được</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xoá</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án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tích</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mà</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còn</a:t>
            </a:r>
            <a:r>
              <a:rPr lang="en-US" sz="2400" b="1" dirty="0">
                <a:solidFill>
                  <a:srgbClr val="3333FF"/>
                </a:solidFill>
                <a:latin typeface="Times New Roman" pitchFamily="18" charset="0"/>
                <a:cs typeface="Times New Roman" pitchFamily="18" charset="0"/>
              </a:rPr>
              <a:t> vi </a:t>
            </a:r>
            <a:r>
              <a:rPr lang="en-US" sz="2400" b="1" dirty="0" err="1">
                <a:solidFill>
                  <a:srgbClr val="3333FF"/>
                </a:solidFill>
                <a:latin typeface="Times New Roman" pitchFamily="18" charset="0"/>
                <a:cs typeface="Times New Roman" pitchFamily="18" charset="0"/>
              </a:rPr>
              <a:t>phạm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thì</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bị</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tù</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từ</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ba</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tháng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đến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hai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p>
          <a:p>
            <a:r>
              <a:rPr lang="en-US" sz="2400" dirty="0">
                <a:solidFill>
                  <a:srgbClr val="3333FF"/>
                </a:solidFill>
                <a:latin typeface="Times New Roman" pitchFamily="18" charset="0"/>
                <a:cs typeface="Times New Roman" pitchFamily="18" charset="0"/>
              </a:rPr>
              <a: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tội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thuộc</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một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trong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các</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trường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hợp</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sau</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đây</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thì</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bị</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tù</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từ</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một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đến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p>
          <a:p>
            <a:r>
              <a:rPr lang="en-US" sz="2400" b="1" dirty="0">
                <a:solidFill>
                  <a:srgbClr val="3333FF"/>
                </a:solidFill>
                <a:latin typeface="Times New Roman" pitchFamily="18" charset="0"/>
                <a:cs typeface="Times New Roman" pitchFamily="18" charset="0"/>
              </a:rPr>
              <a:t>        a) </a:t>
            </a:r>
            <a:r>
              <a:rPr lang="en-US" sz="2400" b="1" dirty="0" err="1">
                <a:solidFill>
                  <a:srgbClr val="3333FF"/>
                </a:solidFill>
                <a:latin typeface="Times New Roman" pitchFamily="18" charset="0"/>
                <a:cs typeface="Times New Roman" pitchFamily="18" charset="0"/>
              </a:rPr>
              <a:t>Có</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tổ</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chức</a:t>
            </a:r>
            <a:r>
              <a:rPr lang="en-US" sz="2400" b="1" dirty="0">
                <a:solidFill>
                  <a:srgbClr val="3333FF"/>
                </a:solidFill>
                <a:latin typeface="Times New Roman" pitchFamily="18" charset="0"/>
                <a:cs typeface="Times New Roman" pitchFamily="18" charset="0"/>
              </a:rPr>
              <a:t>; </a:t>
            </a:r>
          </a:p>
          <a:p>
            <a:pPr lvl="1"/>
            <a:r>
              <a:rPr lang="en-US" sz="2400" b="1" dirty="0">
                <a:solidFill>
                  <a:srgbClr val="3333FF"/>
                </a:solidFill>
                <a:latin typeface="Times New Roman" pitchFamily="18" charset="0"/>
                <a:cs typeface="Times New Roman" pitchFamily="18" charset="0"/>
              </a:rPr>
              <a:t>b) </a:t>
            </a:r>
            <a:r>
              <a:rPr lang="en-US" sz="2400" b="1" dirty="0" err="1">
                <a:solidFill>
                  <a:srgbClr val="3333FF"/>
                </a:solidFill>
                <a:latin typeface="Times New Roman" pitchFamily="18" charset="0"/>
                <a:cs typeface="Times New Roman" pitchFamily="18" charset="0"/>
              </a:rPr>
              <a:t>Vật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pháp</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có</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số</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lượng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lớn</a:t>
            </a:r>
            <a:r>
              <a:rPr lang="en-US" sz="2400" b="1" dirty="0">
                <a:solidFill>
                  <a:srgbClr val="3333FF"/>
                </a:solidFill>
                <a:latin typeface="Times New Roman" pitchFamily="18" charset="0"/>
                <a:cs typeface="Times New Roman" pitchFamily="18" charset="0"/>
              </a:rPr>
              <a:t>; </a:t>
            </a:r>
          </a:p>
          <a:p>
            <a:pPr lvl="1"/>
            <a:r>
              <a:rPr lang="en-US" sz="2400" b="1" dirty="0">
                <a:solidFill>
                  <a:srgbClr val="3333FF"/>
                </a:solidFill>
                <a:latin typeface="Times New Roman" pitchFamily="18" charset="0"/>
                <a:cs typeface="Times New Roman" pitchFamily="18" charset="0"/>
              </a:rPr>
              <a:t>c) </a:t>
            </a:r>
            <a:r>
              <a:rPr lang="en-US" sz="2400" b="1" dirty="0" err="1">
                <a:solidFill>
                  <a:srgbClr val="3333FF"/>
                </a:solidFill>
                <a:latin typeface="Times New Roman" pitchFamily="18" charset="0"/>
                <a:cs typeface="Times New Roman" pitchFamily="18" charset="0"/>
              </a:rPr>
              <a:t>Vận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chuyển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mua</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bán</a:t>
            </a:r>
            <a:r>
              <a:rPr lang="en-US" sz="2400" b="1" dirty="0">
                <a:solidFill>
                  <a:srgbClr val="3333FF"/>
                </a:solidFill>
                <a:latin typeface="Times New Roman" pitchFamily="18" charset="0"/>
                <a:cs typeface="Times New Roman" pitchFamily="18" charset="0"/>
              </a:rPr>
              <a:t> qua </a:t>
            </a:r>
            <a:r>
              <a:rPr lang="en-US" sz="2400" b="1" dirty="0" err="1">
                <a:solidFill>
                  <a:srgbClr val="3333FF"/>
                </a:solidFill>
                <a:latin typeface="Times New Roman" pitchFamily="18" charset="0"/>
                <a:cs typeface="Times New Roman" pitchFamily="18" charset="0"/>
              </a:rPr>
              <a:t>biên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giới</a:t>
            </a:r>
            <a:r>
              <a:rPr lang="en-US" sz="2400" b="1" dirty="0">
                <a:solidFill>
                  <a:srgbClr val="3333FF"/>
                </a:solidFill>
                <a:latin typeface="Times New Roman" pitchFamily="18" charset="0"/>
                <a:cs typeface="Times New Roman" pitchFamily="18" charset="0"/>
              </a:rPr>
              <a:t>; </a:t>
            </a:r>
          </a:p>
          <a:p>
            <a:pPr lvl="1"/>
            <a:r>
              <a:rPr lang="en-US" sz="2400" b="1" dirty="0">
                <a:solidFill>
                  <a:srgbClr val="3333FF"/>
                </a:solidFill>
                <a:latin typeface="Times New Roman" pitchFamily="18" charset="0"/>
                <a:cs typeface="Times New Roman" pitchFamily="18" charset="0"/>
              </a:rPr>
              <a:t>d) </a:t>
            </a:r>
            <a:r>
              <a:rPr lang="en-US" sz="2400" b="1" dirty="0" err="1">
                <a:solidFill>
                  <a:srgbClr val="3333FF"/>
                </a:solidFill>
                <a:latin typeface="Times New Roman" pitchFamily="18" charset="0"/>
                <a:cs typeface="Times New Roman" pitchFamily="18" charset="0"/>
              </a:rPr>
              <a:t>Gây</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hậu</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quả</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nghiêm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trọng</a:t>
            </a:r>
            <a:r>
              <a:rPr lang="en-US" sz="2400" b="1" dirty="0">
                <a:solidFill>
                  <a:srgbClr val="3333FF"/>
                </a:solidFill>
                <a:latin typeface="Times New Roman" pitchFamily="18" charset="0"/>
                <a:cs typeface="Times New Roman" pitchFamily="18" charset="0"/>
              </a:rPr>
              <a:t>; </a:t>
            </a:r>
          </a:p>
          <a:p>
            <a:pPr lvl="1"/>
            <a:r>
              <a:rPr lang="en-US" sz="2400" b="1" dirty="0">
                <a:solidFill>
                  <a:srgbClr val="3333FF"/>
                </a:solidFill>
                <a:latin typeface="Times New Roman" pitchFamily="18" charset="0"/>
                <a:cs typeface="Times New Roman" pitchFamily="18" charset="0"/>
              </a:rPr>
              <a:t>đ) </a:t>
            </a:r>
            <a:r>
              <a:rPr lang="en-US" sz="2400" b="1" dirty="0" err="1">
                <a:solidFill>
                  <a:srgbClr val="3333FF"/>
                </a:solidFill>
                <a:latin typeface="Times New Roman" pitchFamily="18" charset="0"/>
                <a:cs typeface="Times New Roman" pitchFamily="18" charset="0"/>
              </a:rPr>
              <a:t>Tái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nguy</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hiểm</a:t>
            </a:r>
            <a:r>
              <a:rPr lang="en-US" sz="2400" b="1" dirty="0">
                <a:solidFill>
                  <a:srgbClr val="3333FF"/>
                </a:solidFill>
                <a:latin typeface="Times New Roman" pitchFamily="18" charset="0"/>
                <a:cs typeface="Times New Roman" pitchFamily="18" charset="0"/>
              </a:rPr>
              <a:t>. </a:t>
            </a:r>
          </a:p>
          <a:p>
            <a:pPr lvl="1"/>
            <a:r>
              <a:rPr lang="en-US" sz="2400"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Người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tội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còn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có</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thể</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bị</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tiền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từ</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triệu</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đồng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đến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mươi</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triệu</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đồng</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phạt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quản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chế</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hoặc</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cấm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cư</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trú</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từ</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một</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đến</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r>
              <a:rPr lang="en-US" sz="2400" b="1" dirty="0" err="1">
                <a:solidFill>
                  <a:srgbClr val="3333FF"/>
                </a:solidFill>
                <a:latin typeface="Times New Roman" pitchFamily="18" charset="0"/>
                <a:cs typeface="Times New Roman" pitchFamily="18" charset="0"/>
              </a:rPr>
              <a:t>năm</a:t>
            </a:r>
            <a:r>
              <a:rPr lang="en-US" sz="2400" b="1" dirty="0">
                <a:solidFill>
                  <a:srgbClr val="3333FF"/>
                </a:solidFill>
                <a:latin typeface="Times New Roman" pitchFamily="18" charset="0"/>
                <a:cs typeface="Times New Roman" pitchFamily="18" charset="0"/>
              </a:rPr>
              <a:t>. </a:t>
            </a:r>
            <a:endParaRPr lang="en-US" sz="2400" b="1" u="sng" dirty="0">
              <a:solidFill>
                <a:srgbClr val="3333FF"/>
              </a:solidFill>
              <a:latin typeface="Times New Roman" pitchFamily="18" charset="0"/>
              <a:cs typeface="Times New Roman" pitchFamily="18" charset="0"/>
            </a:endParaRPr>
          </a:p>
          <a:p>
            <a:r>
              <a:rPr lang="en-US" sz="2400" b="1" dirty="0">
                <a:solidFill>
                  <a:srgbClr val="3333FF"/>
                </a:solidFill>
                <a:latin typeface="Times New Roman" pitchFamily="18" charset="0"/>
                <a:cs typeface="Times New Roman" pitchFamily="18" charset="0"/>
              </a:rPr>
              <a:t>      </a:t>
            </a:r>
          </a:p>
        </p:txBody>
      </p:sp>
    </p:spTree>
    <p:extLst>
      <p:ext uri="{BB962C8B-B14F-4D97-AF65-F5344CB8AC3E}">
        <p14:creationId xmlns:p14="http://schemas.microsoft.com/office/powerpoint/2010/main" val="168645645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30051"/>
                                        </p:tgtEl>
                                        <p:attrNameLst>
                                          <p:attrName>style.visibility</p:attrName>
                                        </p:attrNameLst>
                                      </p:cBhvr>
                                      <p:to>
                                        <p:strVal val="visible"/>
                                      </p:to>
                                    </p:set>
                                    <p:animEffect transition="in" filter="wedge">
                                      <p:cBhvr>
                                        <p:cTn id="7" dur="1000"/>
                                        <p:tgtEl>
                                          <p:spTgt spid="130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0" y="57277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atin typeface="Arial" charset="0"/>
            </a:endParaRPr>
          </a:p>
        </p:txBody>
      </p:sp>
      <p:sp>
        <p:nvSpPr>
          <p:cNvPr id="254979" name="Rectangle 3"/>
          <p:cNvSpPr>
            <a:spLocks noChangeArrowheads="1"/>
          </p:cNvSpPr>
          <p:nvPr/>
        </p:nvSpPr>
        <p:spPr bwMode="auto">
          <a:xfrm>
            <a:off x="0" y="176123"/>
            <a:ext cx="9144000" cy="6124754"/>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2800" b="1" u="sng" dirty="0" err="1">
                <a:solidFill>
                  <a:srgbClr val="FF3300"/>
                </a:solidFill>
                <a:latin typeface="Times New Roman" pitchFamily="18" charset="0"/>
                <a:cs typeface="Times New Roman" pitchFamily="18" charset="0"/>
              </a:rPr>
              <a:t>Điều</a:t>
            </a:r>
            <a:r>
              <a:rPr lang="en-US" sz="2800" b="1" u="sng" dirty="0">
                <a:solidFill>
                  <a:srgbClr val="FF3300"/>
                </a:solidFill>
                <a:latin typeface="Times New Roman" pitchFamily="18" charset="0"/>
                <a:cs typeface="Times New Roman" pitchFamily="18" charset="0"/>
              </a:rPr>
              <a:t> 239:</a:t>
            </a:r>
            <a:r>
              <a:rPr lang="en-US" sz="2800" b="1" dirty="0">
                <a:solidFill>
                  <a:schemeClr val="tx2"/>
                </a:solidFill>
                <a:latin typeface="Times New Roman" pitchFamily="18" charset="0"/>
                <a:cs typeface="Times New Roman" pitchFamily="18" charset="0"/>
              </a:rPr>
              <a:t> </a:t>
            </a:r>
            <a:r>
              <a:rPr lang="en-US" sz="2800" b="1" dirty="0" err="1">
                <a:latin typeface="Times New Roman" pitchFamily="18" charset="0"/>
                <a:cs typeface="Times New Roman" pitchFamily="18" charset="0"/>
              </a:rPr>
              <a:t>Tội</a:t>
            </a:r>
            <a:r>
              <a:rPr lang="en-US" sz="2800" b="1" dirty="0">
                <a:latin typeface="Times New Roman" pitchFamily="18" charset="0"/>
                <a:cs typeface="Times New Roman" pitchFamily="18" charset="0"/>
              </a:rPr>
              <a:t> vi </a:t>
            </a:r>
            <a:r>
              <a:rPr lang="en-US" sz="2800" b="1" dirty="0" err="1">
                <a:latin typeface="Times New Roman" pitchFamily="18" charset="0"/>
                <a:cs typeface="Times New Roman" pitchFamily="18" charset="0"/>
              </a:rPr>
              <a:t>phạm</a:t>
            </a:r>
            <a:r>
              <a:rPr lang="en-US" sz="2800" b="1" dirty="0">
                <a:latin typeface="Times New Roman" pitchFamily="18" charset="0"/>
                <a:cs typeface="Times New Roman" pitchFamily="18" charset="0"/>
              </a:rPr>
              <a:t> qui </a:t>
            </a:r>
            <a:r>
              <a:rPr lang="en-US" sz="2800" b="1" dirty="0" err="1">
                <a:latin typeface="Times New Roman" pitchFamily="18" charset="0"/>
                <a:cs typeface="Times New Roman" pitchFamily="18" charset="0"/>
              </a:rPr>
              <a:t>định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về</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quản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cháy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độc</a:t>
            </a:r>
            <a:r>
              <a:rPr lang="en-US" sz="2800" b="1" dirty="0">
                <a:latin typeface="Times New Roman" pitchFamily="18" charset="0"/>
                <a:cs typeface="Times New Roman" pitchFamily="18" charset="0"/>
              </a:rPr>
              <a:t>.</a:t>
            </a:r>
          </a:p>
          <a:p>
            <a:r>
              <a:rPr lang="en-US" sz="2800" b="1" dirty="0">
                <a:solidFill>
                  <a:schemeClr val="tx2"/>
                </a:solidFill>
                <a:latin typeface="Times New Roman" pitchFamily="18" charset="0"/>
                <a:cs typeface="Times New Roman" pitchFamily="18" charset="0"/>
              </a:rPr>
              <a:t>   </a:t>
            </a:r>
            <a:r>
              <a:rPr lang="en-US" sz="2800" b="1" dirty="0">
                <a:solidFill>
                  <a:srgbClr val="3333FF"/>
                </a:solidFill>
                <a:latin typeface="Times New Roman" pitchFamily="18" charset="0"/>
                <a:cs typeface="Times New Roman" pitchFamily="18" charset="0"/>
              </a:rPr>
              <a:t>1. </a:t>
            </a:r>
            <a:r>
              <a:rPr lang="en-US" sz="2800" b="1" dirty="0" err="1">
                <a:solidFill>
                  <a:srgbClr val="3333FF"/>
                </a:solidFill>
                <a:latin typeface="Times New Roman" pitchFamily="18" charset="0"/>
                <a:cs typeface="Times New Roman" pitchFamily="18" charset="0"/>
              </a:rPr>
              <a:t>Người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nào</a:t>
            </a:r>
            <a:r>
              <a:rPr lang="en-US" sz="2800" b="1" dirty="0">
                <a:solidFill>
                  <a:srgbClr val="3333FF"/>
                </a:solidFill>
                <a:latin typeface="Times New Roman" pitchFamily="18" charset="0"/>
                <a:cs typeface="Times New Roman" pitchFamily="18" charset="0"/>
              </a:rPr>
              <a:t> vi </a:t>
            </a:r>
            <a:r>
              <a:rPr lang="en-US" sz="2800" b="1" dirty="0" err="1">
                <a:solidFill>
                  <a:srgbClr val="3333FF"/>
                </a:solidFill>
                <a:latin typeface="Times New Roman" pitchFamily="18" charset="0"/>
                <a:cs typeface="Times New Roman" pitchFamily="18" charset="0"/>
              </a:rPr>
              <a:t>phạm</a:t>
            </a:r>
            <a:r>
              <a:rPr lang="en-US" sz="2800" b="1" dirty="0">
                <a:solidFill>
                  <a:srgbClr val="3333FF"/>
                </a:solidFill>
                <a:latin typeface="Times New Roman" pitchFamily="18" charset="0"/>
                <a:cs typeface="Times New Roman" pitchFamily="18" charset="0"/>
              </a:rPr>
              <a:t> qui </a:t>
            </a:r>
            <a:r>
              <a:rPr lang="en-US" sz="2800" b="1" dirty="0" err="1">
                <a:solidFill>
                  <a:srgbClr val="3333FF"/>
                </a:solidFill>
                <a:latin typeface="Times New Roman" pitchFamily="18" charset="0"/>
                <a:cs typeface="Times New Roman" pitchFamily="18" charset="0"/>
              </a:rPr>
              <a:t>định</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về</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quản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lí</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việc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sản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xuất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trang</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bị</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sử</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dụng</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bảo</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quản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lưu</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giữ</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vận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chuyển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hoặc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mua</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bán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chất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cháy</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chất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độc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gây</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thiệt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hại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cho</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tính</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mạng</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hoặc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gây</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thiệt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hại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nghiêm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trọng</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cho</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sức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khỏe</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tài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sản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của</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người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khác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thì</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bị</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phạt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tù</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từ</a:t>
            </a:r>
            <a:r>
              <a:rPr lang="en-US" sz="2800" b="1" dirty="0">
                <a:solidFill>
                  <a:srgbClr val="3333FF"/>
                </a:solidFill>
                <a:latin typeface="Times New Roman" pitchFamily="18" charset="0"/>
                <a:cs typeface="Times New Roman" pitchFamily="18" charset="0"/>
              </a:rPr>
              <a:t> 1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đến</a:t>
            </a:r>
            <a:r>
              <a:rPr lang="en-US" sz="2800" b="1" dirty="0">
                <a:solidFill>
                  <a:srgbClr val="3333FF"/>
                </a:solidFill>
                <a:latin typeface="Times New Roman" pitchFamily="18" charset="0"/>
                <a:cs typeface="Times New Roman" pitchFamily="18" charset="0"/>
              </a:rPr>
              <a:t> 5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a:t>
            </a:r>
          </a:p>
          <a:p>
            <a:r>
              <a:rPr lang="en-US" sz="2800" b="1" dirty="0">
                <a:solidFill>
                  <a:srgbClr val="3333FF"/>
                </a:solidFill>
                <a:latin typeface="Times New Roman" pitchFamily="18" charset="0"/>
                <a:cs typeface="Times New Roman" pitchFamily="18" charset="0"/>
              </a:rPr>
              <a:t>   2. </a:t>
            </a:r>
            <a:r>
              <a:rPr lang="en-US" sz="2800" b="1" dirty="0" err="1">
                <a:solidFill>
                  <a:srgbClr val="3333FF"/>
                </a:solidFill>
                <a:latin typeface="Times New Roman" pitchFamily="18" charset="0"/>
                <a:cs typeface="Times New Roman" pitchFamily="18" charset="0"/>
              </a:rPr>
              <a:t>Phạm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tội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gây</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hậu</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quả</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rất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nghiêm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trọng</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thì</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bị</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phạt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tù</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từ</a:t>
            </a:r>
            <a:r>
              <a:rPr lang="en-US" sz="2800" b="1" dirty="0">
                <a:solidFill>
                  <a:srgbClr val="3333FF"/>
                </a:solidFill>
                <a:latin typeface="Times New Roman" pitchFamily="18" charset="0"/>
                <a:cs typeface="Times New Roman" pitchFamily="18" charset="0"/>
              </a:rPr>
              <a:t> 3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đến</a:t>
            </a:r>
            <a:r>
              <a:rPr lang="en-US" sz="2800" b="1" dirty="0">
                <a:solidFill>
                  <a:srgbClr val="3333FF"/>
                </a:solidFill>
                <a:latin typeface="Times New Roman" pitchFamily="18" charset="0"/>
                <a:cs typeface="Times New Roman" pitchFamily="18" charset="0"/>
              </a:rPr>
              <a:t> 10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a:t>
            </a:r>
          </a:p>
          <a:p>
            <a:r>
              <a:rPr lang="en-US" sz="2800" b="1" dirty="0">
                <a:solidFill>
                  <a:srgbClr val="3333FF"/>
                </a:solidFill>
                <a:latin typeface="Times New Roman" pitchFamily="18" charset="0"/>
                <a:cs typeface="Times New Roman" pitchFamily="18" charset="0"/>
              </a:rPr>
              <a:t>   3. </a:t>
            </a:r>
            <a:r>
              <a:rPr lang="en-US" sz="2800" b="1" dirty="0" err="1">
                <a:solidFill>
                  <a:srgbClr val="3333FF"/>
                </a:solidFill>
                <a:latin typeface="Times New Roman" pitchFamily="18" charset="0"/>
                <a:cs typeface="Times New Roman" pitchFamily="18" charset="0"/>
              </a:rPr>
              <a:t>Phạm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tội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gây</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hậu</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quả</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đặc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biệt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nghiêm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trọng</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thì</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bị</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phạt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tù</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từ</a:t>
            </a:r>
            <a:r>
              <a:rPr lang="en-US" sz="2800" b="1" dirty="0">
                <a:solidFill>
                  <a:srgbClr val="3333FF"/>
                </a:solidFill>
                <a:latin typeface="Times New Roman" pitchFamily="18" charset="0"/>
                <a:cs typeface="Times New Roman" pitchFamily="18" charset="0"/>
              </a:rPr>
              <a:t> 7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đến</a:t>
            </a:r>
            <a:r>
              <a:rPr lang="en-US" sz="2800" b="1" dirty="0">
                <a:solidFill>
                  <a:srgbClr val="3333FF"/>
                </a:solidFill>
                <a:latin typeface="Times New Roman" pitchFamily="18" charset="0"/>
                <a:cs typeface="Times New Roman" pitchFamily="18" charset="0"/>
              </a:rPr>
              <a:t> 15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a:t>
            </a:r>
          </a:p>
          <a:p>
            <a:r>
              <a:rPr lang="en-US" sz="2800" b="1" dirty="0">
                <a:solidFill>
                  <a:srgbClr val="3333FF"/>
                </a:solidFill>
                <a:latin typeface="Times New Roman" pitchFamily="18" charset="0"/>
                <a:cs typeface="Times New Roman" pitchFamily="18" charset="0"/>
              </a:rPr>
              <a:t>   4. </a:t>
            </a:r>
            <a:r>
              <a:rPr lang="en-US" sz="2800" b="1" dirty="0" err="1">
                <a:solidFill>
                  <a:srgbClr val="3333FF"/>
                </a:solidFill>
                <a:latin typeface="Times New Roman" pitchFamily="18" charset="0"/>
                <a:cs typeface="Times New Roman" pitchFamily="18" charset="0"/>
              </a:rPr>
              <a:t>Người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phạm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tội</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còn</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có</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thể</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bị</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cấm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đảm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nhiệm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chức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vụ</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cấm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hành</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nghề</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hoặc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làm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công</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việc</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nhất</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định</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từ</a:t>
            </a:r>
            <a:r>
              <a:rPr lang="en-US" sz="2800" b="1" dirty="0">
                <a:solidFill>
                  <a:srgbClr val="3333FF"/>
                </a:solidFill>
                <a:latin typeface="Times New Roman" pitchFamily="18" charset="0"/>
                <a:cs typeface="Times New Roman" pitchFamily="18" charset="0"/>
              </a:rPr>
              <a:t> 1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 </a:t>
            </a:r>
            <a:r>
              <a:rPr lang="en-US" sz="2800" b="1" dirty="0" err="1">
                <a:solidFill>
                  <a:srgbClr val="3333FF"/>
                </a:solidFill>
                <a:latin typeface="Times New Roman" pitchFamily="18" charset="0"/>
                <a:cs typeface="Times New Roman" pitchFamily="18" charset="0"/>
              </a:rPr>
              <a:t>đến</a:t>
            </a:r>
            <a:r>
              <a:rPr lang="en-US" sz="2800" b="1" dirty="0">
                <a:solidFill>
                  <a:srgbClr val="3333FF"/>
                </a:solidFill>
                <a:latin typeface="Times New Roman" pitchFamily="18" charset="0"/>
                <a:cs typeface="Times New Roman" pitchFamily="18" charset="0"/>
              </a:rPr>
              <a:t> 5 </a:t>
            </a:r>
            <a:r>
              <a:rPr lang="en-US" sz="2800" b="1" dirty="0" err="1">
                <a:solidFill>
                  <a:srgbClr val="3333FF"/>
                </a:solidFill>
                <a:latin typeface="Times New Roman" pitchFamily="18" charset="0"/>
                <a:cs typeface="Times New Roman" pitchFamily="18" charset="0"/>
              </a:rPr>
              <a:t>năm</a:t>
            </a:r>
            <a:r>
              <a:rPr lang="en-US" sz="2800" b="1" dirty="0">
                <a:solidFill>
                  <a:srgbClr val="3333FF"/>
                </a:solidFill>
                <a:latin typeface="Times New Roman" pitchFamily="18" charset="0"/>
                <a:cs typeface="Times New Roman" pitchFamily="18" charset="0"/>
              </a:rPr>
              <a:t>.</a:t>
            </a:r>
          </a:p>
        </p:txBody>
      </p:sp>
    </p:spTree>
    <p:extLst>
      <p:ext uri="{BB962C8B-B14F-4D97-AF65-F5344CB8AC3E}">
        <p14:creationId xmlns:p14="http://schemas.microsoft.com/office/powerpoint/2010/main" val="277412418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54979"/>
                                        </p:tgtEl>
                                        <p:attrNameLst>
                                          <p:attrName>style.visibility</p:attrName>
                                        </p:attrNameLst>
                                      </p:cBhvr>
                                      <p:to>
                                        <p:strVal val="visible"/>
                                      </p:to>
                                    </p:set>
                                    <p:animEffect transition="in" filter="wedge">
                                      <p:cBhvr>
                                        <p:cTn id="7" dur="1000"/>
                                        <p:tgtEl>
                                          <p:spTgt spid="2549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7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76200" y="831289"/>
            <a:ext cx="8839200" cy="4401205"/>
          </a:xfrm>
          <a:prstGeom prst="rect">
            <a:avLst/>
          </a:prstGeom>
          <a:solidFill>
            <a:schemeClr val="bg1"/>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spcBef>
                <a:spcPct val="50000"/>
              </a:spcBef>
              <a:defRPr/>
            </a:pPr>
            <a:r>
              <a:rPr lang="en-US" sz="2800" b="1" dirty="0" err="1">
                <a:solidFill>
                  <a:srgbClr val="FF0066"/>
                </a:solidFill>
                <a:effectLst>
                  <a:outerShdw blurRad="38100" dist="38100" dir="2700000" algn="tl">
                    <a:srgbClr val="C0C0C0"/>
                  </a:outerShdw>
                </a:effectLst>
                <a:latin typeface="Times New Roman" pitchFamily="18" charset="0"/>
                <a:cs typeface="Times New Roman" pitchFamily="18" charset="0"/>
              </a:rPr>
              <a:t>Điều</a:t>
            </a:r>
            <a:r>
              <a:rPr lang="en-US" sz="2800" b="1" dirty="0">
                <a:solidFill>
                  <a:srgbClr val="FF0066"/>
                </a:solidFill>
                <a:effectLst>
                  <a:outerShdw blurRad="38100" dist="38100" dir="2700000" algn="tl">
                    <a:srgbClr val="C0C0C0"/>
                  </a:outerShdw>
                </a:effectLst>
                <a:latin typeface="Times New Roman" pitchFamily="18" charset="0"/>
                <a:cs typeface="Times New Roman" pitchFamily="18" charset="0"/>
              </a:rPr>
              <a:t> 244:</a:t>
            </a:r>
            <a:r>
              <a:rPr lang="en-US" sz="2800" b="1" dirty="0">
                <a:solidFill>
                  <a:schemeClr val="tx2"/>
                </a:solidFill>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Tội</a:t>
            </a:r>
            <a:r>
              <a:rPr lang="en-US" sz="2800" b="1" dirty="0">
                <a:effectLst>
                  <a:outerShdw blurRad="38100" dist="38100" dir="2700000" algn="tl">
                    <a:srgbClr val="C0C0C0"/>
                  </a:outerShdw>
                </a:effectLst>
                <a:latin typeface="Times New Roman" pitchFamily="18" charset="0"/>
                <a:cs typeface="Times New Roman" pitchFamily="18" charset="0"/>
              </a:rPr>
              <a:t> vi </a:t>
            </a:r>
            <a:r>
              <a:rPr lang="en-US" sz="2800" b="1" dirty="0" err="1">
                <a:effectLst>
                  <a:outerShdw blurRad="38100" dist="38100" dir="2700000" algn="tl">
                    <a:srgbClr val="C0C0C0"/>
                  </a:outerShdw>
                </a:effectLst>
                <a:latin typeface="Times New Roman" pitchFamily="18" charset="0"/>
                <a:cs typeface="Times New Roman" pitchFamily="18" charset="0"/>
              </a:rPr>
              <a:t>phạm</a:t>
            </a:r>
            <a:r>
              <a:rPr lang="en-US" sz="2800" b="1" dirty="0">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quy</a:t>
            </a:r>
            <a:r>
              <a:rPr lang="en-US" sz="2800" b="1" dirty="0">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định</a:t>
            </a:r>
            <a:r>
              <a:rPr lang="en-US" sz="2800" b="1" dirty="0">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về</a:t>
            </a:r>
            <a:r>
              <a:rPr lang="en-US" sz="2800" b="1" dirty="0">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vệ</a:t>
            </a:r>
            <a:r>
              <a:rPr lang="en-US" sz="2800" b="1" dirty="0">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sinh</a:t>
            </a:r>
            <a:r>
              <a:rPr lang="en-US" sz="2800" b="1" dirty="0">
                <a:effectLst>
                  <a:outerShdw blurRad="38100" dist="38100" dir="2700000" algn="tl">
                    <a:srgbClr val="C0C0C0"/>
                  </a:outerShdw>
                </a:effectLst>
                <a:latin typeface="Times New Roman" pitchFamily="18" charset="0"/>
                <a:cs typeface="Times New Roman" pitchFamily="18" charset="0"/>
              </a:rPr>
              <a:t> an </a:t>
            </a:r>
            <a:r>
              <a:rPr lang="en-US" sz="2800" b="1" dirty="0" err="1">
                <a:effectLst>
                  <a:outerShdw blurRad="38100" dist="38100" dir="2700000" algn="tl">
                    <a:srgbClr val="C0C0C0"/>
                  </a:outerShdw>
                </a:effectLst>
                <a:latin typeface="Times New Roman" pitchFamily="18" charset="0"/>
                <a:cs typeface="Times New Roman" pitchFamily="18" charset="0"/>
              </a:rPr>
              <a:t>toàn</a:t>
            </a:r>
            <a:r>
              <a:rPr lang="en-US" sz="2800" b="1" dirty="0">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thực</a:t>
            </a:r>
            <a:r>
              <a:rPr lang="en-US" sz="2800" b="1" dirty="0">
                <a:effectLst>
                  <a:outerShdw blurRad="38100" dist="38100" dir="2700000" algn="tl">
                    <a:srgbClr val="C0C0C0"/>
                  </a:outerShdw>
                </a:effectLst>
                <a:latin typeface="Times New Roman" pitchFamily="18" charset="0"/>
                <a:cs typeface="Times New Roman" pitchFamily="18" charset="0"/>
              </a:rPr>
              <a:t> </a:t>
            </a:r>
            <a:r>
              <a:rPr lang="en-US" sz="2800" b="1" dirty="0" err="1">
                <a:effectLst>
                  <a:outerShdw blurRad="38100" dist="38100" dir="2700000" algn="tl">
                    <a:srgbClr val="C0C0C0"/>
                  </a:outerShdw>
                </a:effectLst>
                <a:latin typeface="Times New Roman" pitchFamily="18" charset="0"/>
                <a:cs typeface="Times New Roman" pitchFamily="18" charset="0"/>
              </a:rPr>
              <a:t>phẩm</a:t>
            </a:r>
            <a:r>
              <a:rPr lang="en-US" sz="2800" b="1" dirty="0">
                <a:effectLst>
                  <a:outerShdw blurRad="38100" dist="38100" dir="2700000" algn="tl">
                    <a:srgbClr val="C0C0C0"/>
                  </a:outerShdw>
                </a:effectLst>
                <a:latin typeface="Times New Roman" pitchFamily="18" charset="0"/>
                <a:cs typeface="Times New Roman" pitchFamily="18" charset="0"/>
              </a:rPr>
              <a:t>.</a:t>
            </a:r>
          </a:p>
          <a:p>
            <a:pPr>
              <a:spcBef>
                <a:spcPct val="50000"/>
              </a:spcBef>
              <a:defRPr/>
            </a:pPr>
            <a:r>
              <a:rPr lang="en-US" sz="2800" b="1" dirty="0">
                <a:solidFill>
                  <a:schemeClr val="tx2"/>
                </a:solidFill>
                <a:effectLst>
                  <a:outerShdw blurRad="38100" dist="38100" dir="2700000" algn="tl">
                    <a:srgbClr val="C0C0C0"/>
                  </a:outerShdw>
                </a:effectLst>
                <a:latin typeface="Times New Roman" pitchFamily="18" charset="0"/>
                <a:cs typeface="Times New Roman" pitchFamily="18" charset="0"/>
              </a:rPr>
              <a:t>  </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1.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Người</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nào</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chế</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biến</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cung</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cấp</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hoặc</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bán</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thực</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phẩm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không</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bảo</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đảm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tiêu</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chuẩn</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vệ</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sinh</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an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toàn</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gây</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thiệt</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hại</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cho</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tính</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mạng</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hoặc</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gây</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thiệt</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hại</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nghiêm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trọng</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cho</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sức</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khỏe</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của</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người</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tiêu</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dùng</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thì</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bị</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phạt</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tù</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từ</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một</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năm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đến</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năm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năm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a:t>
            </a:r>
            <a:r>
              <a:rPr lang="en-US" sz="2800" b="1" dirty="0">
                <a:solidFill>
                  <a:schemeClr val="tx2"/>
                </a:solidFill>
                <a:effectLst>
                  <a:outerShdw blurRad="38100" dist="38100" dir="2700000" algn="tl">
                    <a:srgbClr val="C0C0C0"/>
                  </a:outerShdw>
                </a:effectLst>
                <a:latin typeface="Times New Roman" pitchFamily="18" charset="0"/>
                <a:cs typeface="Times New Roman" pitchFamily="18" charset="0"/>
              </a:rPr>
              <a:t>   </a:t>
            </a:r>
          </a:p>
          <a:p>
            <a:pPr>
              <a:spcBef>
                <a:spcPct val="50000"/>
              </a:spcBef>
              <a:defRPr/>
            </a:pPr>
            <a:r>
              <a:rPr lang="en-US" sz="2800" b="1" dirty="0">
                <a:solidFill>
                  <a:schemeClr val="tx2"/>
                </a:solidFill>
                <a:effectLst>
                  <a:outerShdw blurRad="38100" dist="38100" dir="2700000" algn="tl">
                    <a:srgbClr val="C0C0C0"/>
                  </a:outerShdw>
                </a:effectLst>
                <a:latin typeface="Times New Roman" pitchFamily="18" charset="0"/>
                <a:cs typeface="Times New Roman" pitchFamily="18" charset="0"/>
              </a:rPr>
              <a:t>  </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3.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Phạm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tội</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gây</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hậu</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quả</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đặc</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biệt</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nghiêm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trọng</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thì</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bị</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phạt</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tù</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từ</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bảy</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năm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đến</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mười</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lăm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 </a:t>
            </a:r>
            <a:r>
              <a:rPr lang="en-US" sz="2800" b="1" dirty="0" err="1">
                <a:solidFill>
                  <a:srgbClr val="3333FF"/>
                </a:solidFill>
                <a:effectLst>
                  <a:outerShdw blurRad="38100" dist="38100" dir="2700000" algn="tl">
                    <a:srgbClr val="C0C0C0"/>
                  </a:outerShdw>
                </a:effectLst>
                <a:latin typeface="Times New Roman" pitchFamily="18" charset="0"/>
                <a:cs typeface="Times New Roman" pitchFamily="18" charset="0"/>
              </a:rPr>
              <a:t>năm</a:t>
            </a:r>
            <a:r>
              <a:rPr lang="en-US" sz="2800" b="1" dirty="0">
                <a:solidFill>
                  <a:srgbClr val="3333FF"/>
                </a:solidFill>
                <a:effectLst>
                  <a:outerShdw blurRad="38100" dist="38100" dir="2700000" algn="tl">
                    <a:srgbClr val="C0C0C0"/>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374197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2000"/>
                                        <p:tgtEl>
                                          <p:spTgt spid="2"/>
                                        </p:tgtEl>
                                      </p:cBhvr>
                                    </p:animEffect>
                                    <p:set>
                                      <p:cBhvr>
                                        <p:cTn id="12"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pPr marL="0" indent="0">
              <a:buNone/>
            </a:pPr>
            <a:r>
              <a:rPr lang="en-US" b="1" i="1" dirty="0" smtClean="0">
                <a:solidFill>
                  <a:srgbClr val="FF0000"/>
                </a:solidFill>
                <a:latin typeface="Times New Roman" panose="02020603050405020304" pitchFamily="18" charset="0"/>
                <a:cs typeface="Times New Roman" panose="02020603050405020304" pitchFamily="18" charset="0"/>
              </a:rPr>
              <a:t>3.Là </a:t>
            </a:r>
            <a:r>
              <a:rPr lang="en-US" b="1" i="1" dirty="0" err="1">
                <a:solidFill>
                  <a:srgbClr val="FF0000"/>
                </a:solidFill>
                <a:latin typeface="Times New Roman" panose="02020603050405020304" pitchFamily="18" charset="0"/>
                <a:cs typeface="Times New Roman" panose="02020603050405020304" pitchFamily="18" charset="0"/>
              </a:rPr>
              <a:t>công</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dân</a:t>
            </a:r>
            <a:r>
              <a:rPr lang="en-US" b="1" i="1" dirty="0">
                <a:solidFill>
                  <a:srgbClr val="FF0000"/>
                </a:solidFill>
                <a:latin typeface="Times New Roman" panose="02020603050405020304" pitchFamily="18" charset="0"/>
                <a:cs typeface="Times New Roman" panose="02020603050405020304" pitchFamily="18" charset="0"/>
              </a:rPr>
              <a:t>, HS </a:t>
            </a:r>
            <a:r>
              <a:rPr lang="en-US" b="1" i="1" dirty="0" err="1">
                <a:solidFill>
                  <a:srgbClr val="FF0000"/>
                </a:solidFill>
                <a:latin typeface="Times New Roman" panose="02020603050405020304" pitchFamily="18" charset="0"/>
                <a:cs typeface="Times New Roman" panose="02020603050405020304" pitchFamily="18" charset="0"/>
              </a:rPr>
              <a:t>cần</a:t>
            </a:r>
            <a:r>
              <a:rPr lang="en-US" b="1" i="1" dirty="0">
                <a:solidFill>
                  <a:srgbClr val="FF0000"/>
                </a:solidFill>
                <a:latin typeface="Times New Roman" panose="02020603050405020304" pitchFamily="18" charset="0"/>
                <a:cs typeface="Times New Roman" panose="02020603050405020304" pitchFamily="18" charset="0"/>
              </a:rPr>
              <a:t> </a:t>
            </a:r>
            <a:r>
              <a:rPr lang="en-US" b="1" i="1" dirty="0" err="1">
                <a:solidFill>
                  <a:srgbClr val="FF0000"/>
                </a:solidFill>
                <a:latin typeface="Times New Roman" panose="02020603050405020304" pitchFamily="18" charset="0"/>
                <a:cs typeface="Times New Roman" panose="02020603050405020304" pitchFamily="18" charset="0"/>
              </a:rPr>
              <a:t>phải</a:t>
            </a:r>
            <a:r>
              <a:rPr lang="en-US" b="1" i="1" dirty="0">
                <a:solidFill>
                  <a:srgbClr val="FF0000"/>
                </a:solidFill>
                <a:latin typeface="Times New Roman" panose="02020603050405020304" pitchFamily="18" charset="0"/>
                <a:cs typeface="Times New Roman" panose="02020603050405020304" pitchFamily="18" charset="0"/>
              </a:rPr>
              <a:t>: </a:t>
            </a:r>
          </a:p>
          <a:p>
            <a:r>
              <a:rPr lang="en-US" b="1" dirty="0" err="1">
                <a:latin typeface="Times New Roman" panose="02020603050405020304" pitchFamily="18" charset="0"/>
                <a:cs typeface="Times New Roman" panose="02020603050405020304" pitchFamily="18" charset="0"/>
              </a:rPr>
              <a:t>Tự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tìm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hiểu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hiện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nghiêm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chỉnh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định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phòng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ngừa</a:t>
            </a:r>
            <a:r>
              <a:rPr lang="en-US" b="1" dirty="0">
                <a:latin typeface="Times New Roman" panose="02020603050405020304" pitchFamily="18" charset="0"/>
                <a:cs typeface="Times New Roman" panose="02020603050405020304" pitchFamily="18" charset="0"/>
              </a:rPr>
              <a:t> tai </a:t>
            </a:r>
            <a:r>
              <a:rPr lang="en-US" b="1" dirty="0" err="1">
                <a:latin typeface="Times New Roman" panose="02020603050405020304" pitchFamily="18" charset="0"/>
                <a:cs typeface="Times New Roman" panose="02020603050405020304" pitchFamily="18" charset="0"/>
              </a:rPr>
              <a:t>nạn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vũ</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cháy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nổ</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và</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hại</a:t>
            </a:r>
            <a:r>
              <a:rPr lang="en-US" b="1" dirty="0">
                <a:latin typeface="Times New Roman" panose="02020603050405020304" pitchFamily="18" charset="0"/>
                <a:cs typeface="Times New Roman" panose="02020603050405020304" pitchFamily="18" charset="0"/>
              </a:rPr>
              <a:t>.  </a:t>
            </a:r>
          </a:p>
          <a:p>
            <a:r>
              <a:rPr lang="en-US" b="1" dirty="0" err="1">
                <a:latin typeface="Times New Roman" panose="02020603050405020304" pitchFamily="18" charset="0"/>
                <a:cs typeface="Times New Roman" panose="02020603050405020304" pitchFamily="18" charset="0"/>
              </a:rPr>
              <a:t>Tuyên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truyền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vận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bè</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mọi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xung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quanh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thực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hiện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tốt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định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trên</a:t>
            </a:r>
            <a:r>
              <a:rPr lang="en-US" b="1" dirty="0">
                <a:latin typeface="Times New Roman" panose="02020603050405020304" pitchFamily="18" charset="0"/>
                <a:cs typeface="Times New Roman" panose="02020603050405020304" pitchFamily="18" charset="0"/>
              </a:rPr>
              <a:t>.</a:t>
            </a:r>
          </a:p>
          <a:p>
            <a:r>
              <a:rPr lang="en-US" b="1" dirty="0" err="1">
                <a:latin typeface="Times New Roman" panose="02020603050405020304" pitchFamily="18" charset="0"/>
                <a:cs typeface="Times New Roman" panose="02020603050405020304" pitchFamily="18" charset="0"/>
              </a:rPr>
              <a:t>Tố</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những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hành</a:t>
            </a:r>
            <a:r>
              <a:rPr lang="en-US" b="1" dirty="0">
                <a:latin typeface="Times New Roman" panose="02020603050405020304" pitchFamily="18" charset="0"/>
                <a:cs typeface="Times New Roman" panose="02020603050405020304" pitchFamily="18" charset="0"/>
              </a:rPr>
              <a:t> vi </a:t>
            </a:r>
            <a:r>
              <a:rPr lang="en-US" b="1" dirty="0" err="1">
                <a:latin typeface="Times New Roman" panose="02020603050405020304" pitchFamily="18" charset="0"/>
                <a:cs typeface="Times New Roman" panose="02020603050405020304" pitchFamily="18" charset="0"/>
              </a:rPr>
              <a:t>vi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phạm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xúi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giục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khác</a:t>
            </a:r>
            <a:r>
              <a:rPr lang="en-US" b="1" dirty="0">
                <a:latin typeface="Times New Roman" panose="02020603050405020304" pitchFamily="18" charset="0"/>
                <a:cs typeface="Times New Roman" panose="02020603050405020304" pitchFamily="18" charset="0"/>
              </a:rPr>
              <a:t> vi </a:t>
            </a:r>
            <a:r>
              <a:rPr lang="en-US" b="1" dirty="0" err="1">
                <a:latin typeface="Times New Roman" panose="02020603050405020304" pitchFamily="18" charset="0"/>
                <a:cs typeface="Times New Roman" panose="02020603050405020304" pitchFamily="18" charset="0"/>
              </a:rPr>
              <a:t>phạm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định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trên</a:t>
            </a:r>
            <a:r>
              <a:rPr lang="en-US" b="1" dirty="0">
                <a:latin typeface="Times New Roman" panose="02020603050405020304" pitchFamily="18" charset="0"/>
                <a:cs typeface="Times New Roman" panose="02020603050405020304" pitchFamily="18" charset="0"/>
              </a:rPr>
              <a:t>.</a:t>
            </a:r>
          </a:p>
        </p:txBody>
      </p:sp>
      <p:sp>
        <p:nvSpPr>
          <p:cNvPr id="4" name="Title 1"/>
          <p:cNvSpPr>
            <a:spLocks noGrp="1"/>
          </p:cNvSpPr>
          <p:nvPr>
            <p:ph type="title"/>
          </p:nvPr>
        </p:nvSpPr>
        <p:spPr>
          <a:xfrm>
            <a:off x="457200" y="6626"/>
            <a:ext cx="8229600" cy="1143000"/>
          </a:xfrm>
        </p:spPr>
        <p:txBody>
          <a:bodyPr vert="horz" lIns="91440" tIns="45720" rIns="91440" bIns="45720" rtlCol="0" anchor="ctr">
            <a:noAutofit/>
          </a:bodyPr>
          <a:lstStyle/>
          <a:p>
            <a:pPr>
              <a:tabLst>
                <a:tab pos="396875" algn="l"/>
              </a:tabLst>
            </a:pPr>
            <a:r>
              <a:rPr lang="vi-VN" sz="3200" b="1" dirty="0">
                <a:latin typeface="Times New Roman" pitchFamily="18" charset="0"/>
                <a:ea typeface="MS Gothic" pitchFamily="49" charset="-128"/>
                <a:cs typeface="Times New Roman" pitchFamily="18" charset="0"/>
              </a:rPr>
              <a:t>PHÒNG NGỪA TAI NẠN VŨ KHÍ, CHÁY, NỔ VÀ CÁC CHẤT ĐỘC HẠI </a:t>
            </a:r>
            <a:endParaRPr lang="en-US" sz="3200" b="1" dirty="0">
              <a:solidFill>
                <a:srgbClr val="00B0F0"/>
              </a:solidFill>
              <a:effectLst>
                <a:outerShdw blurRad="38100" dist="38100" dir="2700000" algn="tl">
                  <a:srgbClr val="000000">
                    <a:alpha val="43137"/>
                  </a:srgbClr>
                </a:outerShdw>
              </a:effectLst>
              <a:latin typeface="Constantia" pitchFamily="18" charset="0"/>
            </a:endParaRPr>
          </a:p>
        </p:txBody>
      </p:sp>
    </p:spTree>
    <p:extLst>
      <p:ext uri="{BB962C8B-B14F-4D97-AF65-F5344CB8AC3E}">
        <p14:creationId xmlns:p14="http://schemas.microsoft.com/office/powerpoint/2010/main" val="177298836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0272" y="40710"/>
            <a:ext cx="6764215" cy="646331"/>
          </a:xfrm>
          <a:prstGeom prst="rect">
            <a:avLst/>
          </a:prstGeom>
          <a:noFill/>
        </p:spPr>
        <p:txBody>
          <a:bodyPr wrap="square" rtlCol="0">
            <a:spAutoFit/>
          </a:bodyPr>
          <a:lstStyle/>
          <a:p>
            <a:pPr algn="ctr"/>
            <a:r>
              <a:rPr lang="en-US" sz="3600" b="1" dirty="0" err="1" smtClean="0">
                <a:latin typeface="Times New Roman" pitchFamily="18" charset="0"/>
                <a:cs typeface="Times New Roman" pitchFamily="18" charset="0"/>
              </a:rPr>
              <a:t>Hoạt</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động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tìm</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tòi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mở</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rộng</a:t>
            </a:r>
            <a:endParaRPr lang="en-US" sz="3600" b="1" dirty="0">
              <a:latin typeface="Times New Roman" pitchFamily="18" charset="0"/>
              <a:cs typeface="Times New Roman" pitchFamily="18" charset="0"/>
            </a:endParaRPr>
          </a:p>
        </p:txBody>
      </p:sp>
      <p:sp>
        <p:nvSpPr>
          <p:cNvPr id="5" name="TextBox 4"/>
          <p:cNvSpPr txBox="1"/>
          <p:nvPr/>
        </p:nvSpPr>
        <p:spPr>
          <a:xfrm>
            <a:off x="663879" y="687041"/>
            <a:ext cx="8305800" cy="5693866"/>
          </a:xfrm>
          <a:prstGeom prst="rect">
            <a:avLst/>
          </a:prstGeom>
          <a:noFill/>
        </p:spPr>
        <p:txBody>
          <a:bodyPr wrap="square" rtlCol="0">
            <a:spAutoFit/>
          </a:bodyPr>
          <a:lstStyle/>
          <a:p>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Học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thuộc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nội</a:t>
            </a:r>
            <a:r>
              <a:rPr lang="en-US" sz="2800" dirty="0" smtClean="0">
                <a:latin typeface="Times New Roman" pitchFamily="18" charset="0"/>
                <a:cs typeface="Times New Roman" pitchFamily="18" charset="0"/>
              </a:rPr>
              <a:t> dung </a:t>
            </a:r>
            <a:r>
              <a:rPr lang="en-US" sz="2800" dirty="0" err="1" smtClean="0">
                <a:latin typeface="Times New Roman" pitchFamily="18" charset="0"/>
                <a:cs typeface="Times New Roman" pitchFamily="18" charset="0"/>
              </a:rPr>
              <a:t>bài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tập</a:t>
            </a:r>
            <a:r>
              <a:rPr lang="en-US" sz="2800" dirty="0" smtClean="0">
                <a:latin typeface="Times New Roman" pitchFamily="18" charset="0"/>
                <a:cs typeface="Times New Roman" pitchFamily="18" charset="0"/>
              </a:rPr>
              <a:t> SGK.</a:t>
            </a:r>
          </a:p>
          <a:p>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Chuẩn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bị</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bài</a:t>
            </a:r>
            <a:r>
              <a:rPr lang="en-US" sz="2800" dirty="0" smtClean="0">
                <a:latin typeface="Times New Roman" pitchFamily="18" charset="0"/>
                <a:cs typeface="Times New Roman" pitchFamily="18" charset="0"/>
              </a:rPr>
              <a:t> 16 : </a:t>
            </a:r>
            <a:r>
              <a:rPr lang="en-US" sz="2800" i="1" dirty="0" err="1" smtClean="0">
                <a:latin typeface="Times New Roman" pitchFamily="18" charset="0"/>
                <a:cs typeface="Times New Roman" pitchFamily="18" charset="0"/>
              </a:rPr>
              <a:t>Quyền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sở</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hữu</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tài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sản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và</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nghĩa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vụ</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tôn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trọng</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tài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sản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của</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người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khác</a:t>
            </a:r>
            <a:r>
              <a:rPr lang="en-US" sz="2800" i="1" dirty="0" smtClean="0">
                <a:latin typeface="Times New Roman" pitchFamily="18" charset="0"/>
                <a:cs typeface="Times New Roman" pitchFamily="18" charset="0"/>
              </a:rPr>
              <a:t> .</a:t>
            </a:r>
          </a:p>
          <a:p>
            <a:r>
              <a:rPr lang="en-US" sz="2800" i="1"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Đọc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hỏi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gợi</a:t>
            </a:r>
            <a:r>
              <a:rPr lang="en-US" sz="2800" dirty="0" smtClean="0">
                <a:latin typeface="Times New Roman" pitchFamily="18" charset="0"/>
                <a:cs typeface="Times New Roman" pitchFamily="18" charset="0"/>
              </a:rPr>
              <a:t> ý SGK</a:t>
            </a:r>
          </a:p>
          <a:p>
            <a:pPr marL="285750" indent="-285750">
              <a:buFontTx/>
              <a:buChar char="-"/>
            </a:pPr>
            <a:r>
              <a:rPr lang="en-US" sz="2800" dirty="0" err="1" smtClean="0">
                <a:latin typeface="Times New Roman" pitchFamily="18" charset="0"/>
                <a:cs typeface="Times New Roman" pitchFamily="18" charset="0"/>
              </a:rPr>
              <a:t>Thế</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nào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quyền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sở</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hữu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sản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nghĩa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vụ</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tôn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trọng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sản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người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khác</a:t>
            </a:r>
            <a:r>
              <a:rPr lang="en-US" sz="2800" dirty="0" smtClean="0">
                <a:latin typeface="Times New Roman" pitchFamily="18" charset="0"/>
                <a:cs typeface="Times New Roman" pitchFamily="18" charset="0"/>
              </a:rPr>
              <a:t>.</a:t>
            </a:r>
          </a:p>
          <a:p>
            <a:pPr marL="285750" indent="-285750">
              <a:buFontTx/>
              <a:buChar char="-"/>
            </a:pPr>
            <a:r>
              <a:rPr lang="en-US" sz="2800" dirty="0" err="1" smtClean="0">
                <a:latin typeface="Times New Roman" pitchFamily="18" charset="0"/>
                <a:cs typeface="Times New Roman" pitchFamily="18" charset="0"/>
              </a:rPr>
              <a:t>Trách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nhiệm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nước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nghĩa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vụ</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dân</a:t>
            </a:r>
            <a:r>
              <a:rPr lang="en-US" sz="2800" dirty="0" smtClean="0">
                <a:latin typeface="Times New Roman" pitchFamily="18" charset="0"/>
                <a:cs typeface="Times New Roman" pitchFamily="18" charset="0"/>
              </a:rPr>
              <a:t>.</a:t>
            </a:r>
          </a:p>
          <a:p>
            <a:pPr marL="285750" indent="-285750">
              <a:buFontTx/>
              <a:buChar char="-"/>
            </a:pP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sản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nào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buộc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phải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đăng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ký</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quyền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sở</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hữu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Vì</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sao</a:t>
            </a:r>
            <a:r>
              <a:rPr lang="en-US" sz="2800" dirty="0" smtClean="0">
                <a:latin typeface="Times New Roman" pitchFamily="18" charset="0"/>
                <a:cs typeface="Times New Roman" pitchFamily="18" charset="0"/>
              </a:rPr>
              <a:t>?</a:t>
            </a:r>
          </a:p>
          <a:p>
            <a:pPr marL="285750" indent="-285750">
              <a:buFontTx/>
              <a:buChar char="-"/>
            </a:pPr>
            <a:r>
              <a:rPr lang="en-US" sz="2800" dirty="0" err="1" smtClean="0">
                <a:latin typeface="Times New Roman" pitchFamily="18" charset="0"/>
                <a:cs typeface="Times New Roman" pitchFamily="18" charset="0"/>
              </a:rPr>
              <a:t>Thế</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nào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nhập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pháp</a:t>
            </a:r>
            <a:r>
              <a:rPr lang="en-US" sz="2800" dirty="0" smtClean="0">
                <a:latin typeface="Times New Roman" pitchFamily="18" charset="0"/>
                <a:cs typeface="Times New Roman" pitchFamily="18" charset="0"/>
              </a:rPr>
              <a:t>?</a:t>
            </a:r>
          </a:p>
          <a:p>
            <a:pPr marL="285750" indent="-285750">
              <a:buFontTx/>
              <a:buChar char="-"/>
            </a:pPr>
            <a:r>
              <a:rPr lang="en-US" sz="2800" dirty="0" err="1" smtClean="0">
                <a:latin typeface="Times New Roman" pitchFamily="18" charset="0"/>
                <a:cs typeface="Times New Roman" pitchFamily="18" charset="0"/>
              </a:rPr>
              <a:t>Công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quyền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sở</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hữu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gì</a:t>
            </a:r>
            <a:r>
              <a:rPr lang="en-US" sz="2800" dirty="0" smtClean="0">
                <a:latin typeface="Times New Roman" pitchFamily="18" charset="0"/>
                <a:cs typeface="Times New Roman" pitchFamily="18" charset="0"/>
              </a:rPr>
              <a:t>?</a:t>
            </a:r>
          </a:p>
          <a:p>
            <a:pPr marL="285750" indent="-285750">
              <a:buFontTx/>
              <a:buChar char="-"/>
            </a:pPr>
            <a:r>
              <a:rPr lang="en-US" sz="2800" dirty="0" err="1" smtClean="0">
                <a:latin typeface="Times New Roman" pitchFamily="18" charset="0"/>
                <a:cs typeface="Times New Roman" pitchFamily="18" charset="0"/>
              </a:rPr>
              <a:t>Đối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với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sản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người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chúng</a:t>
            </a:r>
            <a:r>
              <a:rPr lang="en-US" sz="2800" dirty="0" smtClean="0">
                <a:latin typeface="Times New Roman" pitchFamily="18" charset="0"/>
                <a:cs typeface="Times New Roman" pitchFamily="18" charset="0"/>
              </a:rPr>
              <a:t> ta </a:t>
            </a:r>
            <a:r>
              <a:rPr lang="en-US" sz="2800" dirty="0" err="1" smtClean="0">
                <a:latin typeface="Times New Roman" pitchFamily="18" charset="0"/>
                <a:cs typeface="Times New Roman" pitchFamily="18" charset="0"/>
              </a:rPr>
              <a:t>cần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phải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làm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gì</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8180028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5146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POINSET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750" y="5026025"/>
            <a:ext cx="2000250"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1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2133600"/>
            <a:ext cx="22860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240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6" descr="DSTARS-P"/>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0000" y="5510213"/>
            <a:ext cx="1524000"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WordArt 7"/>
          <p:cNvSpPr>
            <a:spLocks noChangeArrowheads="1" noChangeShapeType="1" noTextEdit="1"/>
          </p:cNvSpPr>
          <p:nvPr/>
        </p:nvSpPr>
        <p:spPr bwMode="auto">
          <a:xfrm>
            <a:off x="457200" y="841375"/>
            <a:ext cx="8229600" cy="4781550"/>
          </a:xfrm>
          <a:prstGeom prst="rect">
            <a:avLst/>
          </a:prstGeom>
        </p:spPr>
        <p:txBody>
          <a:bodyPr wrap="none" fromWordArt="1">
            <a:prstTxWarp prst="textArchUpPour">
              <a:avLst>
                <a:gd name="adj1" fmla="val 10800004"/>
                <a:gd name="adj2" fmla="val 50000"/>
              </a:avLst>
            </a:prstTxWarp>
          </a:bodyPr>
          <a:lstStyle/>
          <a:p>
            <a:r>
              <a:rPr lang="en-US" sz="3600" b="1" kern="10" dirty="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latin typeface="Arial"/>
                <a:cs typeface="Arial"/>
              </a:rPr>
              <a:t>CHÀO TẠM BIỆT CÁC </a:t>
            </a:r>
            <a:r>
              <a:rPr lang="en-US" sz="3600" b="1" kern="1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latin typeface="Arial"/>
                <a:cs typeface="Arial"/>
              </a:rPr>
              <a:t>EM </a:t>
            </a:r>
            <a:endParaRPr lang="en-US" sz="3600" b="1" kern="10" dirty="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latin typeface="Arial"/>
              <a:cs typeface="Arial"/>
            </a:endParaRPr>
          </a:p>
        </p:txBody>
      </p:sp>
      <p:sp>
        <p:nvSpPr>
          <p:cNvPr id="27656" name="WordArt 8"/>
          <p:cNvSpPr>
            <a:spLocks noChangeArrowheads="1" noChangeShapeType="1" noTextEdit="1"/>
          </p:cNvSpPr>
          <p:nvPr/>
        </p:nvSpPr>
        <p:spPr bwMode="auto">
          <a:xfrm>
            <a:off x="457200" y="3962400"/>
            <a:ext cx="8229600" cy="1295400"/>
          </a:xfrm>
          <a:prstGeom prst="rect">
            <a:avLst/>
          </a:prstGeom>
        </p:spPr>
        <p:txBody>
          <a:bodyPr wrap="none" fromWordArt="1">
            <a:prstTxWarp prst="textPlain">
              <a:avLst>
                <a:gd name="adj" fmla="val 50000"/>
              </a:avLst>
            </a:prstTxWarp>
          </a:bodyPr>
          <a:lstStyle/>
          <a:p>
            <a:r>
              <a:rPr lang="vi-VN" sz="3600" kern="10" dirty="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latin typeface="+mj-lt"/>
                <a:cs typeface="Arial"/>
              </a:rPr>
              <a:t>Chúc các em chăm ngoan học giỏi</a:t>
            </a:r>
            <a:endParaRPr lang="en-US" sz="3600" kern="10" dirty="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latin typeface="+mj-lt"/>
              <a:cs typeface="Arial"/>
            </a:endParaRPr>
          </a:p>
        </p:txBody>
      </p:sp>
      <p:sp>
        <p:nvSpPr>
          <p:cNvPr id="34825" name="Oval 9"/>
          <p:cNvSpPr>
            <a:spLocks noChangeArrowheads="1"/>
          </p:cNvSpPr>
          <p:nvPr/>
        </p:nvSpPr>
        <p:spPr bwMode="auto">
          <a:xfrm>
            <a:off x="5105400" y="2667000"/>
            <a:ext cx="304800" cy="304800"/>
          </a:xfrm>
          <a:prstGeom prst="ellipse">
            <a:avLst/>
          </a:prstGeom>
          <a:solidFill>
            <a:srgbClr val="FFFFCC"/>
          </a:solidFill>
          <a:ln>
            <a:noFill/>
          </a:ln>
          <a:extLst>
            <a:ext uri="{91240B29-F687-4F45-9708-019B960494DF}">
              <a14:hiddenLine xmlns:a14="http://schemas.microsoft.com/office/drawing/2010/main" w="76200" algn="ctr">
                <a:solidFill>
                  <a:srgbClr val="000000"/>
                </a:solidFill>
                <a:round/>
                <a:headEnd/>
                <a:tailEnd/>
              </a14:hiddenLine>
            </a:ext>
          </a:extLst>
        </p:spPr>
        <p:txBody>
          <a:bodyPr wrap="none" anchor="ctr"/>
          <a:lstStyle/>
          <a:p>
            <a:endParaRPr lang="en-US" altLang="en-US"/>
          </a:p>
        </p:txBody>
      </p:sp>
      <p:sp>
        <p:nvSpPr>
          <p:cNvPr id="34826" name="Oval 10"/>
          <p:cNvSpPr>
            <a:spLocks noChangeArrowheads="1"/>
          </p:cNvSpPr>
          <p:nvPr/>
        </p:nvSpPr>
        <p:spPr bwMode="auto">
          <a:xfrm>
            <a:off x="5867400" y="5867400"/>
            <a:ext cx="304800" cy="304800"/>
          </a:xfrm>
          <a:prstGeom prst="ellipse">
            <a:avLst/>
          </a:prstGeom>
          <a:solidFill>
            <a:srgbClr val="FFFFCC"/>
          </a:solidFill>
          <a:ln>
            <a:noFill/>
          </a:ln>
          <a:extLst>
            <a:ext uri="{91240B29-F687-4F45-9708-019B960494DF}">
              <a14:hiddenLine xmlns:a14="http://schemas.microsoft.com/office/drawing/2010/main" w="76200" algn="ctr">
                <a:solidFill>
                  <a:srgbClr val="000000"/>
                </a:solidFill>
                <a:round/>
                <a:headEnd/>
                <a:tailEnd/>
              </a14:hiddenLine>
            </a:ext>
          </a:extLst>
        </p:spPr>
        <p:txBody>
          <a:bodyPr wrap="none" anchor="ctr"/>
          <a:lstStyle/>
          <a:p>
            <a:endParaRPr lang="en-US" altLang="en-US"/>
          </a:p>
        </p:txBody>
      </p:sp>
      <p:sp>
        <p:nvSpPr>
          <p:cNvPr id="34827" name="Oval 11"/>
          <p:cNvSpPr>
            <a:spLocks noChangeArrowheads="1"/>
          </p:cNvSpPr>
          <p:nvPr/>
        </p:nvSpPr>
        <p:spPr bwMode="auto">
          <a:xfrm>
            <a:off x="2667000" y="5943600"/>
            <a:ext cx="304800" cy="304800"/>
          </a:xfrm>
          <a:prstGeom prst="ellipse">
            <a:avLst/>
          </a:prstGeom>
          <a:solidFill>
            <a:srgbClr val="FFFFCC"/>
          </a:solidFill>
          <a:ln>
            <a:noFill/>
          </a:ln>
          <a:extLst>
            <a:ext uri="{91240B29-F687-4F45-9708-019B960494DF}">
              <a14:hiddenLine xmlns:a14="http://schemas.microsoft.com/office/drawing/2010/main" w="76200" algn="ctr">
                <a:solidFill>
                  <a:srgbClr val="000000"/>
                </a:solidFill>
                <a:round/>
                <a:headEnd/>
                <a:tailEnd/>
              </a14:hiddenLine>
            </a:ext>
          </a:extLst>
        </p:spPr>
        <p:txBody>
          <a:bodyPr wrap="none" anchor="ctr"/>
          <a:lstStyle/>
          <a:p>
            <a:endParaRPr lang="en-US" altLang="en-US"/>
          </a:p>
        </p:txBody>
      </p:sp>
      <p:sp>
        <p:nvSpPr>
          <p:cNvPr id="34828" name="Oval 12"/>
          <p:cNvSpPr>
            <a:spLocks noChangeArrowheads="1"/>
          </p:cNvSpPr>
          <p:nvPr/>
        </p:nvSpPr>
        <p:spPr bwMode="auto">
          <a:xfrm>
            <a:off x="6781800" y="381000"/>
            <a:ext cx="304800" cy="304800"/>
          </a:xfrm>
          <a:prstGeom prst="ellipse">
            <a:avLst/>
          </a:prstGeom>
          <a:solidFill>
            <a:srgbClr val="FFFFCC"/>
          </a:solidFill>
          <a:ln>
            <a:noFill/>
          </a:ln>
          <a:extLst>
            <a:ext uri="{91240B29-F687-4F45-9708-019B960494DF}">
              <a14:hiddenLine xmlns:a14="http://schemas.microsoft.com/office/drawing/2010/main" w="76200" algn="ctr">
                <a:solidFill>
                  <a:srgbClr val="000000"/>
                </a:solidFill>
                <a:round/>
                <a:headEnd/>
                <a:tailEnd/>
              </a14:hiddenLine>
            </a:ext>
          </a:extLst>
        </p:spPr>
        <p:txBody>
          <a:bodyPr wrap="none" anchor="ctr"/>
          <a:lstStyle/>
          <a:p>
            <a:endParaRPr lang="en-US" altLang="en-US"/>
          </a:p>
        </p:txBody>
      </p:sp>
      <p:sp>
        <p:nvSpPr>
          <p:cNvPr id="34829" name="Oval 13"/>
          <p:cNvSpPr>
            <a:spLocks noChangeArrowheads="1"/>
          </p:cNvSpPr>
          <p:nvPr/>
        </p:nvSpPr>
        <p:spPr bwMode="auto">
          <a:xfrm>
            <a:off x="5257800" y="2819400"/>
            <a:ext cx="304800" cy="304800"/>
          </a:xfrm>
          <a:prstGeom prst="ellipse">
            <a:avLst/>
          </a:prstGeom>
          <a:solidFill>
            <a:srgbClr val="FFFFCC"/>
          </a:solidFill>
          <a:ln>
            <a:noFill/>
          </a:ln>
          <a:extLst>
            <a:ext uri="{91240B29-F687-4F45-9708-019B960494DF}">
              <a14:hiddenLine xmlns:a14="http://schemas.microsoft.com/office/drawing/2010/main" w="76200" algn="ctr">
                <a:solidFill>
                  <a:srgbClr val="000000"/>
                </a:solidFill>
                <a:round/>
                <a:headEnd/>
                <a:tailEnd/>
              </a14:hiddenLine>
            </a:ext>
          </a:extLst>
        </p:spPr>
        <p:txBody>
          <a:bodyPr wrap="none" anchor="ctr"/>
          <a:lstStyle/>
          <a:p>
            <a:endParaRPr lang="en-US" altLang="en-US"/>
          </a:p>
        </p:txBody>
      </p:sp>
      <p:sp>
        <p:nvSpPr>
          <p:cNvPr id="27662" name="Oval 14"/>
          <p:cNvSpPr>
            <a:spLocks noChangeArrowheads="1"/>
          </p:cNvSpPr>
          <p:nvPr/>
        </p:nvSpPr>
        <p:spPr bwMode="auto">
          <a:xfrm>
            <a:off x="304800" y="3276600"/>
            <a:ext cx="304800" cy="304800"/>
          </a:xfrm>
          <a:prstGeom prst="ellipse">
            <a:avLst/>
          </a:prstGeom>
          <a:solidFill>
            <a:srgbClr val="FFFFCC"/>
          </a:solidFill>
          <a:ln>
            <a:noFill/>
          </a:ln>
          <a:extLst>
            <a:ext uri="{91240B29-F687-4F45-9708-019B960494DF}">
              <a14:hiddenLine xmlns:a14="http://schemas.microsoft.com/office/drawing/2010/main" w="76200" algn="ctr">
                <a:solidFill>
                  <a:srgbClr val="000000"/>
                </a:solidFill>
                <a:round/>
                <a:headEnd/>
                <a:tailEnd/>
              </a14:hiddenLine>
            </a:ext>
          </a:extLst>
        </p:spPr>
        <p:txBody>
          <a:bodyPr wrap="none" anchor="ctr"/>
          <a:lstStyle/>
          <a:p>
            <a:endParaRPr lang="en-US" altLang="en-US"/>
          </a:p>
        </p:txBody>
      </p:sp>
      <p:pic>
        <p:nvPicPr>
          <p:cNvPr id="27663" name="Picture 15" descr="c7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5819775"/>
            <a:ext cx="21336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4" name="Picture 16" descr="c7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0400" y="304800"/>
            <a:ext cx="21336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17" descr="Book-09-june"/>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52800" y="5416550"/>
            <a:ext cx="259080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3093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repeatCount="5000"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Effect transition="in" filter="fade">
                                      <p:cBhvr>
                                        <p:cTn id="7" dur="500"/>
                                        <p:tgtEl>
                                          <p:spTgt spid="34825"/>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repeatCount="5000" fill="hold" grpId="0" nodeType="clickEffect">
                                  <p:stCondLst>
                                    <p:cond delay="0"/>
                                  </p:stCondLst>
                                  <p:childTnLst>
                                    <p:set>
                                      <p:cBhvr>
                                        <p:cTn id="11" dur="1" fill="hold">
                                          <p:stCondLst>
                                            <p:cond delay="0"/>
                                          </p:stCondLst>
                                        </p:cTn>
                                        <p:tgtEl>
                                          <p:spTgt spid="34826"/>
                                        </p:tgtEl>
                                        <p:attrNameLst>
                                          <p:attrName>style.visibility</p:attrName>
                                        </p:attrNameLst>
                                      </p:cBhvr>
                                      <p:to>
                                        <p:strVal val="visible"/>
                                      </p:to>
                                    </p:set>
                                    <p:animEffect transition="in" filter="fade">
                                      <p:cBhvr>
                                        <p:cTn id="12" dur="500"/>
                                        <p:tgtEl>
                                          <p:spTgt spid="34826"/>
                                        </p:tgtEl>
                                      </p:cBhvr>
                                    </p:animEffect>
                                  </p:childTnLst>
                                  <p:subTnLst>
                                    <p:audio>
                                      <p:cMediaNode>
                                        <p:cTn display="0" masterRel="sameClick">
                                          <p:stCondLst>
                                            <p:cond evt="begin" delay="0">
                                              <p:tn val="10"/>
                                            </p:cond>
                                          </p:stCondLst>
                                          <p:endCondLst>
                                            <p:cond evt="onStopAudio" delay="0">
                                              <p:tgtEl>
                                                <p:sldTgt/>
                                              </p:tgtEl>
                                            </p:cond>
                                          </p:endCondLst>
                                        </p:cTn>
                                        <p:tgtEl>
                                          <p:sndTgt r:embed="rId2" name="applause.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repeatCount="5000" fill="hold" grpId="0" nodeType="clickEffect">
                                  <p:stCondLst>
                                    <p:cond delay="0"/>
                                  </p:stCondLst>
                                  <p:childTnLst>
                                    <p:set>
                                      <p:cBhvr>
                                        <p:cTn id="16" dur="1" fill="hold">
                                          <p:stCondLst>
                                            <p:cond delay="0"/>
                                          </p:stCondLst>
                                        </p:cTn>
                                        <p:tgtEl>
                                          <p:spTgt spid="34827"/>
                                        </p:tgtEl>
                                        <p:attrNameLst>
                                          <p:attrName>style.visibility</p:attrName>
                                        </p:attrNameLst>
                                      </p:cBhvr>
                                      <p:to>
                                        <p:strVal val="visible"/>
                                      </p:to>
                                    </p:set>
                                    <p:animEffect transition="in" filter="fade">
                                      <p:cBhvr>
                                        <p:cTn id="17" dur="500"/>
                                        <p:tgtEl>
                                          <p:spTgt spid="34827"/>
                                        </p:tgtEl>
                                      </p:cBhvr>
                                    </p:animEffect>
                                  </p:childTnLst>
                                  <p:subTnLst>
                                    <p:audio>
                                      <p:cMediaNode>
                                        <p:cTn display="0" masterRel="sameClick">
                                          <p:stCondLst>
                                            <p:cond evt="begin" delay="0">
                                              <p:tn val="15"/>
                                            </p:cond>
                                          </p:stCondLst>
                                          <p:endCondLst>
                                            <p:cond evt="onStopAudio" delay="0">
                                              <p:tgtEl>
                                                <p:sldTgt/>
                                              </p:tgtEl>
                                            </p:cond>
                                          </p:endCondLst>
                                        </p:cTn>
                                        <p:tgtEl>
                                          <p:sndTgt r:embed="rId2" name="applause.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repeatCount="5000" fill="hold" grpId="0" nodeType="clickEffect">
                                  <p:stCondLst>
                                    <p:cond delay="0"/>
                                  </p:stCondLst>
                                  <p:childTnLst>
                                    <p:set>
                                      <p:cBhvr>
                                        <p:cTn id="21" dur="1" fill="hold">
                                          <p:stCondLst>
                                            <p:cond delay="0"/>
                                          </p:stCondLst>
                                        </p:cTn>
                                        <p:tgtEl>
                                          <p:spTgt spid="34828"/>
                                        </p:tgtEl>
                                        <p:attrNameLst>
                                          <p:attrName>style.visibility</p:attrName>
                                        </p:attrNameLst>
                                      </p:cBhvr>
                                      <p:to>
                                        <p:strVal val="visible"/>
                                      </p:to>
                                    </p:set>
                                    <p:animEffect transition="in" filter="fade">
                                      <p:cBhvr>
                                        <p:cTn id="22" dur="500"/>
                                        <p:tgtEl>
                                          <p:spTgt spid="34828"/>
                                        </p:tgtEl>
                                      </p:cBhvr>
                                    </p:animEffect>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repeatCount="5000" fill="hold" grpId="0" nodeType="clickEffect">
                                  <p:stCondLst>
                                    <p:cond delay="0"/>
                                  </p:stCondLst>
                                  <p:childTnLst>
                                    <p:set>
                                      <p:cBhvr>
                                        <p:cTn id="26" dur="1" fill="hold">
                                          <p:stCondLst>
                                            <p:cond delay="0"/>
                                          </p:stCondLst>
                                        </p:cTn>
                                        <p:tgtEl>
                                          <p:spTgt spid="34829"/>
                                        </p:tgtEl>
                                        <p:attrNameLst>
                                          <p:attrName>style.visibility</p:attrName>
                                        </p:attrNameLst>
                                      </p:cBhvr>
                                      <p:to>
                                        <p:strVal val="visible"/>
                                      </p:to>
                                    </p:set>
                                    <p:animEffect transition="in" filter="fade">
                                      <p:cBhvr>
                                        <p:cTn id="27" dur="500"/>
                                        <p:tgtEl>
                                          <p:spTgt spid="34829"/>
                                        </p:tgtEl>
                                      </p:cBhvr>
                                    </p:animEffect>
                                  </p:childTnLst>
                                  <p:subTnLst>
                                    <p:audio>
                                      <p:cMediaNode>
                                        <p:cTn display="0" masterRel="sameClick">
                                          <p:stCondLst>
                                            <p:cond evt="begin" delay="0">
                                              <p:tn val="2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animBg="1"/>
      <p:bldP spid="34826" grpId="0" animBg="1"/>
      <p:bldP spid="34827" grpId="0" animBg="1"/>
      <p:bldP spid="34828" grpId="0" animBg="1"/>
      <p:bldP spid="348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685800"/>
            <a:ext cx="3581400" cy="646331"/>
          </a:xfrm>
          <a:prstGeom prst="rect">
            <a:avLst/>
          </a:prstGeom>
          <a:noFill/>
        </p:spPr>
        <p:txBody>
          <a:bodyPr wrap="square" rtlCol="0">
            <a:spAutoFit/>
          </a:bodyPr>
          <a:lstStyle/>
          <a:p>
            <a:pPr algn="ctr"/>
            <a:r>
              <a:rPr lang="en-US" sz="3600" b="1" dirty="0" err="1" smtClean="0">
                <a:solidFill>
                  <a:srgbClr val="000000"/>
                </a:solidFill>
                <a:latin typeface="Times New Roman" pitchFamily="18" charset="0"/>
                <a:cs typeface="Times New Roman" pitchFamily="18" charset="0"/>
              </a:rPr>
              <a:t>Thảo</a:t>
            </a:r>
            <a:r>
              <a:rPr lang="en-US" sz="3600" b="1" dirty="0" smtClean="0">
                <a:solidFill>
                  <a:srgbClr val="000000"/>
                </a:solidFill>
                <a:latin typeface="Times New Roman" pitchFamily="18" charset="0"/>
                <a:cs typeface="Times New Roman" pitchFamily="18" charset="0"/>
              </a:rPr>
              <a:t> </a:t>
            </a:r>
            <a:r>
              <a:rPr lang="en-US" sz="3600" b="1" dirty="0" err="1" smtClean="0">
                <a:solidFill>
                  <a:srgbClr val="000000"/>
                </a:solidFill>
                <a:latin typeface="Times New Roman" pitchFamily="18" charset="0"/>
                <a:cs typeface="Times New Roman" pitchFamily="18" charset="0"/>
              </a:rPr>
              <a:t>luận</a:t>
            </a:r>
            <a:endParaRPr lang="en-US" sz="3600" b="1" dirty="0">
              <a:solidFill>
                <a:srgbClr val="000000"/>
              </a:solidFill>
              <a:latin typeface="Times New Roman" pitchFamily="18" charset="0"/>
              <a:cs typeface="Times New Roman" pitchFamily="18" charset="0"/>
            </a:endParaRPr>
          </a:p>
        </p:txBody>
      </p:sp>
      <p:sp>
        <p:nvSpPr>
          <p:cNvPr id="3" name="TextBox 2"/>
          <p:cNvSpPr txBox="1"/>
          <p:nvPr/>
        </p:nvSpPr>
        <p:spPr>
          <a:xfrm>
            <a:off x="685800" y="1528131"/>
            <a:ext cx="8077200" cy="584775"/>
          </a:xfrm>
          <a:prstGeom prst="rect">
            <a:avLst/>
          </a:prstGeom>
          <a:noFill/>
        </p:spPr>
        <p:txBody>
          <a:bodyPr wrap="square" rtlCol="0">
            <a:spAutoFit/>
          </a:bodyPr>
          <a:lstStyle/>
          <a:p>
            <a:r>
              <a:rPr lang="en-US" sz="3200" i="1" dirty="0" smtClean="0">
                <a:solidFill>
                  <a:srgbClr val="FF0000"/>
                </a:solidFill>
                <a:latin typeface="Times New Roman" pitchFamily="18" charset="0"/>
                <a:cs typeface="Times New Roman" pitchFamily="18" charset="0"/>
              </a:rPr>
              <a:t>Câu1.Em </a:t>
            </a:r>
            <a:r>
              <a:rPr lang="en-US" sz="3200" i="1" dirty="0" err="1" smtClean="0">
                <a:solidFill>
                  <a:srgbClr val="FF0000"/>
                </a:solidFill>
                <a:latin typeface="Times New Roman" pitchFamily="18" charset="0"/>
                <a:cs typeface="Times New Roman" pitchFamily="18" charset="0"/>
              </a:rPr>
              <a:t>có</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suy</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nghĩ</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gì</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khi</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đọc</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thông</a:t>
            </a:r>
            <a:r>
              <a:rPr lang="en-US" sz="3200" i="1" dirty="0" smtClean="0">
                <a:solidFill>
                  <a:srgbClr val="FF0000"/>
                </a:solidFill>
                <a:latin typeface="Times New Roman" pitchFamily="18" charset="0"/>
                <a:cs typeface="Times New Roman" pitchFamily="18" charset="0"/>
              </a:rPr>
              <a:t> tin </a:t>
            </a:r>
            <a:r>
              <a:rPr lang="en-US" sz="3200" i="1" dirty="0" err="1" smtClean="0">
                <a:solidFill>
                  <a:srgbClr val="FF0000"/>
                </a:solidFill>
                <a:latin typeface="Times New Roman" pitchFamily="18" charset="0"/>
                <a:cs typeface="Times New Roman" pitchFamily="18" charset="0"/>
              </a:rPr>
              <a:t>trên</a:t>
            </a:r>
            <a:r>
              <a:rPr lang="en-US" sz="3200" i="1" dirty="0" smtClean="0">
                <a:solidFill>
                  <a:srgbClr val="FF0000"/>
                </a:solidFill>
                <a:latin typeface="Times New Roman" pitchFamily="18" charset="0"/>
                <a:cs typeface="Times New Roman" pitchFamily="18" charset="0"/>
              </a:rPr>
              <a:t> ?</a:t>
            </a:r>
            <a:endParaRPr lang="en-US" sz="3200" i="1" dirty="0">
              <a:solidFill>
                <a:srgbClr val="FF0000"/>
              </a:solidFill>
              <a:latin typeface="Times New Roman" pitchFamily="18" charset="0"/>
              <a:cs typeface="Times New Roman" pitchFamily="18" charset="0"/>
            </a:endParaRPr>
          </a:p>
        </p:txBody>
      </p:sp>
      <p:sp>
        <p:nvSpPr>
          <p:cNvPr id="4" name="TextBox 3"/>
          <p:cNvSpPr txBox="1"/>
          <p:nvPr/>
        </p:nvSpPr>
        <p:spPr>
          <a:xfrm>
            <a:off x="704589" y="2286000"/>
            <a:ext cx="8001000" cy="1077218"/>
          </a:xfrm>
          <a:prstGeom prst="rect">
            <a:avLst/>
          </a:prstGeom>
          <a:noFill/>
        </p:spPr>
        <p:txBody>
          <a:bodyPr wrap="square" rtlCol="0">
            <a:spAutoFit/>
          </a:bodyPr>
          <a:lstStyle/>
          <a:p>
            <a:r>
              <a:rPr lang="en-US" sz="3200" i="1" dirty="0" err="1" smtClean="0">
                <a:solidFill>
                  <a:srgbClr val="FF0000"/>
                </a:solidFill>
                <a:latin typeface="Times New Roman" pitchFamily="18" charset="0"/>
                <a:cs typeface="Times New Roman" pitchFamily="18" charset="0"/>
              </a:rPr>
              <a:t>Câu</a:t>
            </a:r>
            <a:r>
              <a:rPr lang="en-US" sz="3200" i="1" dirty="0" smtClean="0">
                <a:solidFill>
                  <a:srgbClr val="FF0000"/>
                </a:solidFill>
                <a:latin typeface="Times New Roman" pitchFamily="18" charset="0"/>
                <a:cs typeface="Times New Roman" pitchFamily="18" charset="0"/>
              </a:rPr>
              <a:t> 2.Tai </a:t>
            </a:r>
            <a:r>
              <a:rPr lang="en-US" sz="3200" i="1" dirty="0" err="1" smtClean="0">
                <a:solidFill>
                  <a:srgbClr val="FF0000"/>
                </a:solidFill>
                <a:latin typeface="Times New Roman" pitchFamily="18" charset="0"/>
                <a:cs typeface="Times New Roman" pitchFamily="18" charset="0"/>
              </a:rPr>
              <a:t>nạn</a:t>
            </a:r>
            <a:r>
              <a:rPr lang="en-US" sz="3200" i="1" dirty="0" smtClean="0">
                <a:solidFill>
                  <a:srgbClr val="FF0000"/>
                </a:solidFill>
                <a:latin typeface="Times New Roman" pitchFamily="18" charset="0"/>
                <a:cs typeface="Times New Roman" pitchFamily="18" charset="0"/>
              </a:rPr>
              <a:t> do </a:t>
            </a:r>
            <a:r>
              <a:rPr lang="en-US" sz="3200" i="1" dirty="0" err="1" smtClean="0">
                <a:solidFill>
                  <a:srgbClr val="FF0000"/>
                </a:solidFill>
                <a:latin typeface="Times New Roman" pitchFamily="18" charset="0"/>
                <a:cs typeface="Times New Roman" pitchFamily="18" charset="0"/>
              </a:rPr>
              <a:t>vũ</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khí</a:t>
            </a:r>
            <a:r>
              <a:rPr lang="en-US" sz="3200" i="1" dirty="0" smtClean="0">
                <a:solidFill>
                  <a:srgbClr val="FF0000"/>
                </a:solidFill>
                <a:latin typeface="Times New Roman" pitchFamily="18" charset="0"/>
                <a:cs typeface="Times New Roman" pitchFamily="18" charset="0"/>
              </a:rPr>
              <a:t> , </a:t>
            </a:r>
            <a:r>
              <a:rPr lang="en-US" sz="3200" i="1" dirty="0" err="1" smtClean="0">
                <a:solidFill>
                  <a:srgbClr val="FF0000"/>
                </a:solidFill>
                <a:latin typeface="Times New Roman" pitchFamily="18" charset="0"/>
                <a:cs typeface="Times New Roman" pitchFamily="18" charset="0"/>
              </a:rPr>
              <a:t>cháy</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nổ</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các</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chất</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độc</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hại</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đã</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để</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lại</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hậu</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quả</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như</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thế</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nào</a:t>
            </a:r>
            <a:r>
              <a:rPr lang="en-US" sz="3200" i="1" dirty="0" smtClean="0">
                <a:solidFill>
                  <a:srgbClr val="FF0000"/>
                </a:solidFill>
                <a:latin typeface="Times New Roman" pitchFamily="18" charset="0"/>
                <a:cs typeface="Times New Roman" pitchFamily="18" charset="0"/>
              </a:rPr>
              <a:t> ?</a:t>
            </a:r>
            <a:endParaRPr lang="en-US" sz="3200" i="1" dirty="0">
              <a:solidFill>
                <a:srgbClr val="FF0000"/>
              </a:solidFill>
              <a:latin typeface="Times New Roman" pitchFamily="18" charset="0"/>
              <a:cs typeface="Times New Roman" pitchFamily="18" charset="0"/>
            </a:endParaRPr>
          </a:p>
        </p:txBody>
      </p:sp>
      <p:sp>
        <p:nvSpPr>
          <p:cNvPr id="5" name="TextBox 4"/>
          <p:cNvSpPr txBox="1"/>
          <p:nvPr/>
        </p:nvSpPr>
        <p:spPr>
          <a:xfrm>
            <a:off x="793683" y="3505200"/>
            <a:ext cx="7911906" cy="1077218"/>
          </a:xfrm>
          <a:prstGeom prst="rect">
            <a:avLst/>
          </a:prstGeom>
          <a:noFill/>
        </p:spPr>
        <p:txBody>
          <a:bodyPr wrap="square" rtlCol="0">
            <a:spAutoFit/>
          </a:bodyPr>
          <a:lstStyle/>
          <a:p>
            <a:r>
              <a:rPr lang="en-US" sz="3200" i="1" dirty="0" err="1" smtClean="0">
                <a:solidFill>
                  <a:srgbClr val="FF0000"/>
                </a:solidFill>
                <a:latin typeface="Times New Roman" pitchFamily="18" charset="0"/>
                <a:cs typeface="Times New Roman" pitchFamily="18" charset="0"/>
              </a:rPr>
              <a:t>Câu</a:t>
            </a:r>
            <a:r>
              <a:rPr lang="en-US" sz="3200" i="1" dirty="0" smtClean="0">
                <a:solidFill>
                  <a:srgbClr val="FF0000"/>
                </a:solidFill>
                <a:latin typeface="Times New Roman" pitchFamily="18" charset="0"/>
                <a:cs typeface="Times New Roman" pitchFamily="18" charset="0"/>
              </a:rPr>
              <a:t> 3 . </a:t>
            </a:r>
            <a:r>
              <a:rPr lang="en-US" sz="3200" i="1" dirty="0" err="1" smtClean="0">
                <a:solidFill>
                  <a:srgbClr val="FF0000"/>
                </a:solidFill>
                <a:latin typeface="Times New Roman" pitchFamily="18" charset="0"/>
                <a:cs typeface="Times New Roman" pitchFamily="18" charset="0"/>
              </a:rPr>
              <a:t>Cần</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làm</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gì</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để</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hạn</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chế</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loại</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trừ</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những</a:t>
            </a:r>
            <a:r>
              <a:rPr lang="en-US" sz="3200" i="1" dirty="0" smtClean="0">
                <a:solidFill>
                  <a:srgbClr val="FF0000"/>
                </a:solidFill>
                <a:latin typeface="Times New Roman" pitchFamily="18" charset="0"/>
                <a:cs typeface="Times New Roman" pitchFamily="18" charset="0"/>
              </a:rPr>
              <a:t> tai </a:t>
            </a:r>
            <a:r>
              <a:rPr lang="en-US" sz="3200" i="1" dirty="0" err="1" smtClean="0">
                <a:solidFill>
                  <a:srgbClr val="FF0000"/>
                </a:solidFill>
                <a:latin typeface="Times New Roman" pitchFamily="18" charset="0"/>
                <a:cs typeface="Times New Roman" pitchFamily="18" charset="0"/>
              </a:rPr>
              <a:t>nạn</a:t>
            </a:r>
            <a:r>
              <a:rPr lang="en-US" sz="3200" i="1" dirty="0" smtClean="0">
                <a:solidFill>
                  <a:srgbClr val="FF0000"/>
                </a:solidFill>
                <a:latin typeface="Times New Roman" pitchFamily="18" charset="0"/>
                <a:cs typeface="Times New Roman" pitchFamily="18" charset="0"/>
              </a:rPr>
              <a:t> </a:t>
            </a:r>
            <a:r>
              <a:rPr lang="en-US" sz="3200" i="1" dirty="0" err="1" smtClean="0">
                <a:solidFill>
                  <a:srgbClr val="FF0000"/>
                </a:solidFill>
                <a:latin typeface="Times New Roman" pitchFamily="18" charset="0"/>
                <a:cs typeface="Times New Roman" pitchFamily="18" charset="0"/>
              </a:rPr>
              <a:t>đó</a:t>
            </a:r>
            <a:r>
              <a:rPr lang="en-US" sz="3200" i="1" dirty="0" smtClean="0">
                <a:solidFill>
                  <a:srgbClr val="FF0000"/>
                </a:solidFill>
                <a:latin typeface="Times New Roman" pitchFamily="18" charset="0"/>
                <a:cs typeface="Times New Roman" pitchFamily="18" charset="0"/>
              </a:rPr>
              <a:t> ?</a:t>
            </a:r>
            <a:endParaRPr lang="en-US" sz="3200" i="1" dirty="0">
              <a:solidFill>
                <a:srgbClr val="FF0000"/>
              </a:solidFill>
              <a:latin typeface="Times New Roman" pitchFamily="18" charset="0"/>
              <a:cs typeface="Times New Roman" pitchFamily="18" charset="0"/>
            </a:endParaRPr>
          </a:p>
        </p:txBody>
      </p:sp>
      <p:sp>
        <p:nvSpPr>
          <p:cNvPr id="6" name="TextBox 5"/>
          <p:cNvSpPr txBox="1"/>
          <p:nvPr/>
        </p:nvSpPr>
        <p:spPr>
          <a:xfrm>
            <a:off x="637968" y="4610602"/>
            <a:ext cx="8277432" cy="1569660"/>
          </a:xfrm>
          <a:prstGeom prst="rect">
            <a:avLst/>
          </a:prstGeom>
          <a:noFill/>
        </p:spPr>
        <p:txBody>
          <a:bodyPr wrap="square" rtlCol="0">
            <a:spAutoFit/>
          </a:bodyPr>
          <a:lstStyle/>
          <a:p>
            <a:r>
              <a:rPr lang="en-US" sz="3200" i="1" dirty="0" err="1" smtClean="0">
                <a:solidFill>
                  <a:srgbClr val="FF0000"/>
                </a:solidFill>
                <a:latin typeface="Times New Roman" pitchFamily="18" charset="0"/>
                <a:cs typeface="Times New Roman" pitchFamily="18" charset="0"/>
              </a:rPr>
              <a:t>Câu</a:t>
            </a:r>
            <a:r>
              <a:rPr lang="en-US" sz="3200" i="1" dirty="0" smtClean="0">
                <a:solidFill>
                  <a:srgbClr val="FF0000"/>
                </a:solidFill>
                <a:latin typeface="Times New Roman" pitchFamily="18" charset="0"/>
                <a:cs typeface="Times New Roman" pitchFamily="18" charset="0"/>
              </a:rPr>
              <a:t> 4 . </a:t>
            </a:r>
            <a:r>
              <a:rPr lang="vi-VN" sz="3200" i="1" dirty="0">
                <a:solidFill>
                  <a:srgbClr val="C00000"/>
                </a:solidFill>
                <a:latin typeface="+mj-lt"/>
              </a:rPr>
              <a:t>Em biết những quy định, những điều luật nào của nước ta về phòng, ngừa tai nạn vũ </a:t>
            </a:r>
            <a:r>
              <a:rPr lang="vi-VN" sz="3200" i="1" dirty="0" smtClean="0">
                <a:solidFill>
                  <a:srgbClr val="C00000"/>
                </a:solidFill>
                <a:latin typeface="+mj-lt"/>
              </a:rPr>
              <a:t>khí</a:t>
            </a:r>
            <a:r>
              <a:rPr lang="en-US" sz="3200" i="1" dirty="0" smtClean="0">
                <a:solidFill>
                  <a:srgbClr val="C00000"/>
                </a:solidFill>
                <a:latin typeface="+mj-lt"/>
              </a:rPr>
              <a:t> </a:t>
            </a:r>
            <a:r>
              <a:rPr lang="vi-VN" sz="3200" i="1" dirty="0">
                <a:solidFill>
                  <a:srgbClr val="C00000"/>
                </a:solidFill>
                <a:latin typeface="+mj-lt"/>
              </a:rPr>
              <a:t>cháy, nổ và các chất độc hại ?</a:t>
            </a:r>
            <a:endParaRPr lang="en-US" sz="3200" i="1" dirty="0">
              <a:solidFill>
                <a:srgbClr val="C00000"/>
              </a:solidFill>
              <a:latin typeface="+mj-lt"/>
              <a:cs typeface="Times New Roman" pitchFamily="18" charset="0"/>
            </a:endParaRPr>
          </a:p>
        </p:txBody>
      </p:sp>
    </p:spTree>
    <p:extLst>
      <p:ext uri="{BB962C8B-B14F-4D97-AF65-F5344CB8AC3E}">
        <p14:creationId xmlns:p14="http://schemas.microsoft.com/office/powerpoint/2010/main" val="206916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Autofit/>
          </a:bodyPr>
          <a:lstStyle/>
          <a:p>
            <a:pPr>
              <a:spcBef>
                <a:spcPct val="50000"/>
              </a:spcBef>
            </a:pPr>
            <a:r>
              <a:rPr lang="vi-VN" sz="3200" b="1" dirty="0">
                <a:latin typeface="Times New Roman" pitchFamily="18" charset="0"/>
                <a:ea typeface="MS Gothic" pitchFamily="49" charset="-128"/>
                <a:cs typeface="Times New Roman" pitchFamily="18" charset="0"/>
              </a:rPr>
              <a:t>PHÒNG NGỪA TAI NẠN VŨ KHÍ, CHÁY, NỔ VÀ CÁC CHẤT ĐỘC HẠI   </a:t>
            </a:r>
            <a:endParaRPr lang="en-US" sz="3200" b="1" dirty="0">
              <a:latin typeface="Times New Roman" pitchFamily="18" charset="0"/>
              <a:ea typeface="MS Gothic" pitchFamily="49" charset="-128"/>
              <a:cs typeface="Times New Roman" pitchFamily="18" charset="0"/>
            </a:endParaRPr>
          </a:p>
        </p:txBody>
      </p:sp>
      <p:sp>
        <p:nvSpPr>
          <p:cNvPr id="5" name="Content Placeholder 2"/>
          <p:cNvSpPr>
            <a:spLocks noGrp="1"/>
          </p:cNvSpPr>
          <p:nvPr>
            <p:ph idx="1"/>
          </p:nvPr>
        </p:nvSpPr>
        <p:spPr>
          <a:xfrm>
            <a:off x="457200" y="1600200"/>
            <a:ext cx="8229600" cy="4525963"/>
          </a:xfrm>
        </p:spPr>
        <p:txBody>
          <a:bodyPr/>
          <a:lstStyle/>
          <a:p>
            <a:pPr>
              <a:buFont typeface="Wingdings" panose="05000000000000000000" pitchFamily="2" charset="2"/>
              <a:buChar char="v"/>
            </a:pPr>
            <a:r>
              <a:rPr lang="en-US"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Tai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nạn</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do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chất</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độc</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hại</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gây</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hậu</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quả</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u="sng"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gì</a:t>
            </a:r>
            <a:r>
              <a:rPr lang="en-US"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i="1"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Tai </a:t>
            </a:r>
            <a:r>
              <a:rPr lang="en-US" dirty="0" err="1">
                <a:latin typeface="Times New Roman" panose="02020603050405020304" pitchFamily="18" charset="0"/>
                <a:cs typeface="Times New Roman" panose="02020603050405020304" pitchFamily="18" charset="0"/>
              </a:rPr>
              <a:t>nạn</a:t>
            </a:r>
            <a:r>
              <a:rPr lang="en-US" dirty="0">
                <a:latin typeface="Times New Roman" panose="02020603050405020304" pitchFamily="18" charset="0"/>
                <a:cs typeface="Times New Roman" panose="02020603050405020304" pitchFamily="18" charset="0"/>
              </a:rPr>
              <a:t> do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hậu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trọng</a:t>
            </a:r>
            <a:r>
              <a:rPr lang="en-US" dirty="0">
                <a:latin typeface="Times New Roman" panose="02020603050405020304" pitchFamily="18" charset="0"/>
                <a:cs typeface="Times New Roman" panose="02020603050405020304" pitchFamily="18" charset="0"/>
              </a:rPr>
              <a:t>:</a:t>
            </a:r>
          </a:p>
          <a:p>
            <a:r>
              <a:rPr lang="en-US" b="1" u="sng" dirty="0" err="1">
                <a:latin typeface="Times New Roman" panose="02020603050405020304" pitchFamily="18" charset="0"/>
                <a:cs typeface="Times New Roman" panose="02020603050405020304" pitchFamily="18" charset="0"/>
              </a:rPr>
              <a:t>Ảnh</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hưởng</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đến</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tính</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mạng</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sức</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khỏe</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của</a:t>
            </a:r>
            <a:r>
              <a:rPr lang="en-US" b="1" u="sng" dirty="0">
                <a:latin typeface="Times New Roman" panose="02020603050405020304" pitchFamily="18" charset="0"/>
                <a:cs typeface="Times New Roman" panose="02020603050405020304" pitchFamily="18" charset="0"/>
              </a:rPr>
              <a:t> con </a:t>
            </a:r>
            <a:r>
              <a:rPr lang="en-US" b="1" u="sng" dirty="0" err="1">
                <a:latin typeface="Times New Roman" panose="02020603050405020304" pitchFamily="18" charset="0"/>
                <a:cs typeface="Times New Roman" panose="02020603050405020304" pitchFamily="18" charset="0"/>
              </a:rPr>
              <a:t>người</a:t>
            </a:r>
            <a:r>
              <a:rPr lang="en-US" b="1" u="sng" dirty="0">
                <a:latin typeface="Times New Roman" panose="02020603050405020304" pitchFamily="18" charset="0"/>
                <a:cs typeface="Times New Roman" panose="02020603050405020304" pitchFamily="18" charset="0"/>
              </a:rPr>
              <a:t> </a:t>
            </a:r>
          </a:p>
          <a:p>
            <a:r>
              <a:rPr lang="en-US" b="1" u="sng" dirty="0" err="1">
                <a:latin typeface="Times New Roman" panose="02020603050405020304" pitchFamily="18" charset="0"/>
                <a:cs typeface="Times New Roman" panose="02020603050405020304" pitchFamily="18" charset="0"/>
              </a:rPr>
              <a:t>Gây</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thiệt</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hại</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đến</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môi</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trường</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tự</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nhiên</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thực</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vật</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lẫn</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động</a:t>
            </a:r>
            <a:r>
              <a:rPr lang="en-US" b="1" u="sng"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vật</a:t>
            </a:r>
            <a:r>
              <a:rPr lang="en-US" b="1" u="sng" dirty="0">
                <a:latin typeface="Times New Roman" panose="02020603050405020304" pitchFamily="18"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92173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443"/>
            <a:ext cx="8229600" cy="1143000"/>
          </a:xfrm>
        </p:spPr>
        <p:txBody>
          <a:bodyPr vert="horz" lIns="91440" tIns="45720" rIns="91440" bIns="45720" rtlCol="0" anchor="ctr">
            <a:noAutofit/>
          </a:bodyPr>
          <a:lstStyle/>
          <a:p>
            <a:pPr>
              <a:spcBef>
                <a:spcPct val="50000"/>
              </a:spcBef>
            </a:pPr>
            <a:r>
              <a:rPr lang="vi-VN" sz="2800" b="1" dirty="0">
                <a:latin typeface="Times New Roman" pitchFamily="18" charset="0"/>
                <a:ea typeface="MS Gothic" pitchFamily="49" charset="-128"/>
                <a:cs typeface="Times New Roman" pitchFamily="18" charset="0"/>
              </a:rPr>
              <a:t>PHÒNG NGỪA TAI NẠN VŨ KHÍ, CHÁY, NỔ VÀ CÁC CHẤT ĐỘC HẠI   </a:t>
            </a:r>
            <a:endParaRPr lang="en-US" sz="2800" b="1" dirty="0">
              <a:latin typeface="Times New Roman" pitchFamily="18" charset="0"/>
              <a:ea typeface="MS Gothic" pitchFamily="49" charset="-128"/>
              <a:cs typeface="Times New Roman" pitchFamily="18" charset="0"/>
            </a:endParaRPr>
          </a:p>
        </p:txBody>
      </p:sp>
      <p:sp>
        <p:nvSpPr>
          <p:cNvPr id="3" name="Content Placeholder 2"/>
          <p:cNvSpPr>
            <a:spLocks noGrp="1"/>
          </p:cNvSpPr>
          <p:nvPr>
            <p:ph idx="1"/>
          </p:nvPr>
        </p:nvSpPr>
        <p:spPr>
          <a:xfrm>
            <a:off x="685800" y="2819400"/>
            <a:ext cx="8077200" cy="3886200"/>
          </a:xfrm>
        </p:spPr>
        <p:txBody>
          <a:bodyPr>
            <a:noAutofit/>
          </a:bodyPr>
          <a:lstStyle/>
          <a:p>
            <a:pPr algn="just">
              <a:buFont typeface="Wingdings" panose="05000000000000000000" pitchFamily="2" charset="2"/>
              <a:buChar char="Ø"/>
            </a:pPr>
            <a:r>
              <a:rPr lang="en-US" sz="4000" b="1" i="1" dirty="0">
                <a:solidFill>
                  <a:srgbClr val="FF0000"/>
                </a:solidFill>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Ngày</a:t>
            </a:r>
            <a:r>
              <a:rPr lang="en-US" b="1" dirty="0">
                <a:latin typeface="Times New Roman" panose="02020603050405020304" pitchFamily="18" charset="0"/>
                <a:cs typeface="Times New Roman" panose="02020603050405020304" pitchFamily="18" charset="0"/>
              </a:rPr>
              <a:t> nay con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vẫn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luôn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đối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mặt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với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những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thảm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họa</a:t>
            </a:r>
            <a:r>
              <a:rPr lang="en-US" b="1" dirty="0">
                <a:latin typeface="Times New Roman" panose="02020603050405020304" pitchFamily="18" charset="0"/>
                <a:cs typeface="Times New Roman" panose="02020603050405020304" pitchFamily="18" charset="0"/>
              </a:rPr>
              <a:t> do </a:t>
            </a:r>
            <a:r>
              <a:rPr lang="en-US" b="1" dirty="0" err="1">
                <a:latin typeface="Times New Roman" panose="02020603050405020304" pitchFamily="18" charset="0"/>
                <a:cs typeface="Times New Roman" panose="02020603050405020304" pitchFamily="18" charset="0"/>
              </a:rPr>
              <a:t>vũ</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cháy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nổ</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ra.</a:t>
            </a:r>
            <a:endParaRPr lang="en-US"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4000"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tai </a:t>
            </a:r>
            <a:r>
              <a:rPr lang="en-US" b="1" dirty="0" err="1">
                <a:latin typeface="Times New Roman" panose="02020603050405020304" pitchFamily="18" charset="0"/>
                <a:cs typeface="Times New Roman" panose="02020603050405020304" pitchFamily="18" charset="0"/>
              </a:rPr>
              <a:t>nạn</a:t>
            </a:r>
            <a:r>
              <a:rPr lang="en-US" b="1" dirty="0">
                <a:latin typeface="Times New Roman" panose="02020603050405020304" pitchFamily="18" charset="0"/>
                <a:cs typeface="Times New Roman" panose="02020603050405020304" pitchFamily="18" charset="0"/>
              </a:rPr>
              <a:t> do </a:t>
            </a:r>
            <a:r>
              <a:rPr lang="en-US" b="1" dirty="0" err="1">
                <a:latin typeface="Times New Roman" panose="02020603050405020304" pitchFamily="18" charset="0"/>
                <a:cs typeface="Times New Roman" panose="02020603050405020304" pitchFamily="18" charset="0"/>
              </a:rPr>
              <a:t>vũ</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cháy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nổ</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độc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hại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gây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tổn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thất</a:t>
            </a:r>
            <a:r>
              <a:rPr lang="en-US" b="1" dirty="0">
                <a:latin typeface="Times New Roman" panose="02020603050405020304" pitchFamily="18" charset="0"/>
                <a:cs typeface="Times New Roman" panose="02020603050405020304" pitchFamily="18" charset="0"/>
              </a:rPr>
              <a:t> to </a:t>
            </a:r>
            <a:r>
              <a:rPr lang="en-US" b="1" dirty="0" err="1">
                <a:latin typeface="Times New Roman" panose="02020603050405020304" pitchFamily="18" charset="0"/>
                <a:cs typeface="Times New Roman" panose="02020603050405020304" pitchFamily="18" charset="0"/>
              </a:rPr>
              <a:t>lớn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người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tài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sản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nhân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hội</a:t>
            </a:r>
            <a:r>
              <a:rPr lang="en-US" b="1"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1447800" y="990600"/>
            <a:ext cx="6019800" cy="1077218"/>
          </a:xfrm>
          <a:prstGeom prst="rect">
            <a:avLst/>
          </a:prstGeom>
          <a:noFill/>
        </p:spPr>
        <p:txBody>
          <a:bodyPr wrap="square" rtlCol="0">
            <a:spAutoFit/>
          </a:bodyPr>
          <a:lstStyle/>
          <a:p>
            <a:r>
              <a:rPr lang="en-US" sz="3200" b="1" dirty="0">
                <a:latin typeface="Times New Roman" pitchFamily="18" charset="0"/>
                <a:cs typeface="Times New Roman" pitchFamily="18" charset="0"/>
              </a:rPr>
              <a:t>I .</a:t>
            </a:r>
            <a:r>
              <a:rPr lang="en-US" sz="3200" b="1" dirty="0" err="1">
                <a:latin typeface="Times New Roman" pitchFamily="18" charset="0"/>
                <a:cs typeface="Times New Roman" pitchFamily="18" charset="0"/>
              </a:rPr>
              <a:t>Đặt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vấn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đề</a:t>
            </a:r>
            <a:r>
              <a:rPr lang="en-US" sz="3200" b="1" dirty="0">
                <a:latin typeface="Times New Roman" pitchFamily="18" charset="0"/>
                <a:cs typeface="Times New Roman" pitchFamily="18" charset="0"/>
              </a:rPr>
              <a:t> :</a:t>
            </a:r>
          </a:p>
          <a:p>
            <a:r>
              <a:rPr lang="en-US" sz="3200" b="1" dirty="0" smtClean="0">
                <a:latin typeface="Times New Roman" pitchFamily="18" charset="0"/>
                <a:cs typeface="Times New Roman" pitchFamily="18" charset="0"/>
              </a:rPr>
              <a:t>II. </a:t>
            </a:r>
            <a:r>
              <a:rPr lang="en-US" sz="3200" b="1" dirty="0" err="1" smtClean="0">
                <a:latin typeface="Times New Roman" pitchFamily="18" charset="0"/>
                <a:cs typeface="Times New Roman" pitchFamily="18" charset="0"/>
              </a:rPr>
              <a:t>Nội</a:t>
            </a:r>
            <a:r>
              <a:rPr lang="en-US" sz="3200" b="1" dirty="0" smtClean="0">
                <a:latin typeface="Times New Roman" pitchFamily="18" charset="0"/>
                <a:cs typeface="Times New Roman" pitchFamily="18" charset="0"/>
              </a:rPr>
              <a:t> dung </a:t>
            </a:r>
            <a:r>
              <a:rPr lang="en-US" sz="3200" b="1" dirty="0" err="1" smtClean="0">
                <a:latin typeface="Times New Roman" pitchFamily="18" charset="0"/>
                <a:cs typeface="Times New Roman" pitchFamily="18" charset="0"/>
              </a:rPr>
              <a:t>bài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học</a:t>
            </a:r>
            <a:endParaRPr lang="en-US" sz="3200" b="1" dirty="0">
              <a:latin typeface="Times New Roman" pitchFamily="18" charset="0"/>
              <a:cs typeface="Times New Roman" pitchFamily="18" charset="0"/>
            </a:endParaRPr>
          </a:p>
        </p:txBody>
      </p:sp>
      <p:sp>
        <p:nvSpPr>
          <p:cNvPr id="5" name="TextBox 4"/>
          <p:cNvSpPr txBox="1"/>
          <p:nvPr/>
        </p:nvSpPr>
        <p:spPr>
          <a:xfrm>
            <a:off x="1390910" y="2067818"/>
            <a:ext cx="4171689" cy="584775"/>
          </a:xfrm>
          <a:prstGeom prst="rect">
            <a:avLst/>
          </a:prstGeom>
          <a:noFill/>
        </p:spPr>
        <p:txBody>
          <a:bodyPr wrap="square" rtlCol="0">
            <a:spAutoFit/>
          </a:bodyPr>
          <a:lstStyle/>
          <a:p>
            <a:r>
              <a:rPr lang="en-US" sz="3200" b="1" dirty="0" smtClean="0">
                <a:latin typeface="Times New Roman" pitchFamily="18" charset="0"/>
                <a:cs typeface="Times New Roman" pitchFamily="18" charset="0"/>
              </a:rPr>
              <a:t>1. </a:t>
            </a:r>
            <a:r>
              <a:rPr lang="en-US" sz="3200" b="1" dirty="0" err="1" smtClean="0">
                <a:latin typeface="Times New Roman" pitchFamily="18" charset="0"/>
                <a:cs typeface="Times New Roman" pitchFamily="18" charset="0"/>
              </a:rPr>
              <a:t>Tác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hại</a:t>
            </a:r>
            <a:r>
              <a:rPr lang="en-US" sz="3200" b="1" dirty="0" smtClean="0">
                <a:latin typeface="Times New Roman" pitchFamily="18" charset="0"/>
                <a:cs typeface="Times New Roman" pitchFamily="18" charset="0"/>
              </a:rPr>
              <a:t> </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60467691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5"/>
          <p:cNvSpPr txBox="1">
            <a:spLocks noChangeArrowheads="1"/>
          </p:cNvSpPr>
          <p:nvPr/>
        </p:nvSpPr>
        <p:spPr bwMode="auto">
          <a:xfrm>
            <a:off x="0" y="0"/>
            <a:ext cx="9144000" cy="1016000"/>
          </a:xfrm>
          <a:prstGeom prst="rect">
            <a:avLst/>
          </a:prstGeom>
          <a:gradFill rotWithShape="1">
            <a:gsLst>
              <a:gs pos="0">
                <a:srgbClr val="C4E4E6"/>
              </a:gs>
              <a:gs pos="50000">
                <a:srgbClr val="CCFFFF"/>
              </a:gs>
              <a:gs pos="100000">
                <a:srgbClr val="C4E4E6"/>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buClr>
                <a:srgbClr val="FF0000"/>
              </a:buClr>
              <a:buFont typeface="Wingdings" pitchFamily="2" charset="2"/>
              <a:buNone/>
            </a:pPr>
            <a:r>
              <a:rPr lang="en-US" sz="2000" b="1">
                <a:solidFill>
                  <a:srgbClr val="FF0066"/>
                </a:solidFill>
                <a:latin typeface="Times New Roman" pitchFamily="18" charset="0"/>
                <a:cs typeface="Times New Roman" pitchFamily="18" charset="0"/>
              </a:rPr>
              <a:t>Tiết 24 - Bài 15.</a:t>
            </a:r>
            <a:r>
              <a:rPr lang="en-US" sz="2400" b="1">
                <a:solidFill>
                  <a:srgbClr val="FF0066"/>
                </a:solidFill>
                <a:latin typeface="Times New Roman" pitchFamily="18" charset="0"/>
                <a:cs typeface="Times New Roman" pitchFamily="18" charset="0"/>
              </a:rPr>
              <a:t> PHÒNG NGỪA TAI NẠN VŨ KHÍ, CHÁY, NỔ </a:t>
            </a:r>
          </a:p>
          <a:p>
            <a:pPr algn="ctr" eaLnBrk="1" hangingPunct="1">
              <a:spcBef>
                <a:spcPct val="50000"/>
              </a:spcBef>
              <a:buClr>
                <a:srgbClr val="FF0000"/>
              </a:buClr>
              <a:buFont typeface="Wingdings" pitchFamily="2" charset="2"/>
              <a:buNone/>
            </a:pPr>
            <a:r>
              <a:rPr lang="en-US" sz="2400" b="1">
                <a:solidFill>
                  <a:srgbClr val="FF0066"/>
                </a:solidFill>
                <a:latin typeface="Times New Roman" pitchFamily="18" charset="0"/>
                <a:cs typeface="Times New Roman" pitchFamily="18" charset="0"/>
              </a:rPr>
              <a:t>VÀ CÁC CHẤT ĐỘC HẠI</a:t>
            </a:r>
          </a:p>
        </p:txBody>
      </p:sp>
      <p:sp>
        <p:nvSpPr>
          <p:cNvPr id="136201" name="Rectangle 9"/>
          <p:cNvSpPr>
            <a:spLocks noChangeArrowheads="1"/>
          </p:cNvSpPr>
          <p:nvPr/>
        </p:nvSpPr>
        <p:spPr bwMode="auto">
          <a:xfrm>
            <a:off x="304800" y="1066800"/>
            <a:ext cx="890160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sz="2400" b="1" dirty="0">
                <a:solidFill>
                  <a:srgbClr val="0000FF"/>
                </a:solidFill>
                <a:latin typeface="Times New Roman" pitchFamily="18" charset="0"/>
                <a:cs typeface="Times New Roman" pitchFamily="18" charset="0"/>
              </a:rPr>
              <a:t>1. </a:t>
            </a:r>
            <a:r>
              <a:rPr lang="en-US" sz="3200" b="1" dirty="0" err="1">
                <a:latin typeface="Times New Roman" pitchFamily="18" charset="0"/>
                <a:cs typeface="Times New Roman" pitchFamily="18" charset="0"/>
              </a:rPr>
              <a:t>Các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loại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vũ</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khí</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chất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nổ</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chất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cháy</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chất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độc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hại</a:t>
            </a:r>
            <a:r>
              <a:rPr lang="en-US" sz="2400" b="1" dirty="0">
                <a:solidFill>
                  <a:srgbClr val="0000FF"/>
                </a:solidFill>
                <a:latin typeface="Times New Roman" pitchFamily="18" charset="0"/>
                <a:cs typeface="Times New Roman" pitchFamily="18" charset="0"/>
              </a:rPr>
              <a:t>:</a:t>
            </a:r>
          </a:p>
        </p:txBody>
      </p:sp>
      <p:pic>
        <p:nvPicPr>
          <p:cNvPr id="136202" name="Picture 10" descr="Đa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676400"/>
            <a:ext cx="4114800" cy="2438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6203" name="Picture 11" descr="sung1"/>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52400" y="1676400"/>
            <a:ext cx="4648200" cy="2438400"/>
          </a:xfrm>
          <a:noFill/>
          <a:ln>
            <a:solidFill>
              <a:srgbClr val="FF0000"/>
            </a:solidFill>
            <a:miter lim="800000"/>
            <a:headEnd/>
            <a:tailEnd/>
          </a:ln>
        </p:spPr>
      </p:pic>
      <p:pic>
        <p:nvPicPr>
          <p:cNvPr id="136204" name="Picture 12" descr="qua bom nang 230 k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4191000"/>
            <a:ext cx="4191000" cy="2590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6205" name="Text Box 13"/>
          <p:cNvSpPr txBox="1">
            <a:spLocks noChangeArrowheads="1"/>
          </p:cNvSpPr>
          <p:nvPr/>
        </p:nvSpPr>
        <p:spPr bwMode="auto">
          <a:xfrm>
            <a:off x="4953000" y="63246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2400" b="1">
                <a:latin typeface="Times New Roman" pitchFamily="18" charset="0"/>
                <a:cs typeface="Times New Roman" pitchFamily="18" charset="0"/>
              </a:rPr>
              <a:t>Quả bom nặng 230 kg</a:t>
            </a:r>
          </a:p>
        </p:txBody>
      </p:sp>
      <p:pic>
        <p:nvPicPr>
          <p:cNvPr id="136206" name="Picture 14" descr="luu đ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191000"/>
            <a:ext cx="4648200" cy="2590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6207" name="Text Box 15"/>
          <p:cNvSpPr txBox="1">
            <a:spLocks noChangeArrowheads="1"/>
          </p:cNvSpPr>
          <p:nvPr/>
        </p:nvSpPr>
        <p:spPr bwMode="auto">
          <a:xfrm>
            <a:off x="1600200" y="45720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2400" b="1">
                <a:solidFill>
                  <a:srgbClr val="FF0000"/>
                </a:solidFill>
                <a:latin typeface="Times New Roman" pitchFamily="18" charset="0"/>
                <a:cs typeface="Times New Roman" pitchFamily="18" charset="0"/>
              </a:rPr>
              <a:t>Lựu đạn</a:t>
            </a:r>
          </a:p>
        </p:txBody>
      </p:sp>
      <p:sp>
        <p:nvSpPr>
          <p:cNvPr id="136208" name="Text Box 16"/>
          <p:cNvSpPr txBox="1">
            <a:spLocks noChangeArrowheads="1"/>
          </p:cNvSpPr>
          <p:nvPr/>
        </p:nvSpPr>
        <p:spPr bwMode="auto">
          <a:xfrm>
            <a:off x="838200" y="34290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2400" b="1">
                <a:solidFill>
                  <a:schemeClr val="bg1"/>
                </a:solidFill>
                <a:latin typeface="Times New Roman" pitchFamily="18" charset="0"/>
                <a:cs typeface="Times New Roman" pitchFamily="18" charset="0"/>
              </a:rPr>
              <a:t>Súng</a:t>
            </a:r>
          </a:p>
        </p:txBody>
      </p:sp>
      <p:sp>
        <p:nvSpPr>
          <p:cNvPr id="136209" name="Text Box 17"/>
          <p:cNvSpPr txBox="1">
            <a:spLocks noChangeArrowheads="1"/>
          </p:cNvSpPr>
          <p:nvPr/>
        </p:nvSpPr>
        <p:spPr bwMode="auto">
          <a:xfrm>
            <a:off x="7467600" y="35052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2400" b="1">
                <a:solidFill>
                  <a:srgbClr val="FFFF66"/>
                </a:solidFill>
                <a:latin typeface="Times New Roman" pitchFamily="18" charset="0"/>
                <a:cs typeface="Times New Roman" pitchFamily="18" charset="0"/>
              </a:rPr>
              <a:t>Đạn</a:t>
            </a:r>
          </a:p>
        </p:txBody>
      </p:sp>
      <p:sp>
        <p:nvSpPr>
          <p:cNvPr id="6156" name="Text Box 18"/>
          <p:cNvSpPr txBox="1">
            <a:spLocks noChangeArrowheads="1"/>
          </p:cNvSpPr>
          <p:nvPr/>
        </p:nvSpPr>
        <p:spPr bwMode="auto">
          <a:xfrm>
            <a:off x="0" y="0"/>
            <a:ext cx="9144000" cy="1077218"/>
          </a:xfrm>
          <a:prstGeom prst="rect">
            <a:avLst/>
          </a:prstGeom>
          <a:gradFill rotWithShape="1">
            <a:gsLst>
              <a:gs pos="0">
                <a:srgbClr val="C4E4E6"/>
              </a:gs>
              <a:gs pos="50000">
                <a:srgbClr val="CCFFFF"/>
              </a:gs>
              <a:gs pos="100000">
                <a:srgbClr val="C4E4E6"/>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buClr>
                <a:srgbClr val="FF0000"/>
              </a:buClr>
              <a:buFont typeface="Wingdings" pitchFamily="2" charset="2"/>
              <a:buNone/>
            </a:pPr>
            <a:r>
              <a:rPr lang="en-US" sz="3200" b="1" dirty="0" err="1" smtClean="0">
                <a:latin typeface="Times New Roman" pitchFamily="18" charset="0"/>
                <a:cs typeface="Times New Roman" pitchFamily="18" charset="0"/>
              </a:rPr>
              <a:t>Bài</a:t>
            </a:r>
            <a:r>
              <a:rPr lang="en-US" sz="3200" b="1" dirty="0" smtClean="0">
                <a:latin typeface="Times New Roman" pitchFamily="18" charset="0"/>
                <a:cs typeface="Times New Roman" pitchFamily="18" charset="0"/>
              </a:rPr>
              <a:t> </a:t>
            </a:r>
            <a:r>
              <a:rPr lang="en-US" sz="3200" b="1" dirty="0">
                <a:latin typeface="Times New Roman" pitchFamily="18" charset="0"/>
                <a:cs typeface="Times New Roman" pitchFamily="18" charset="0"/>
              </a:rPr>
              <a:t>15. PHÒNG NGỪA TAI NẠN VŨ KHÍ, CHÁY, NỔ </a:t>
            </a:r>
            <a:r>
              <a:rPr lang="en-US" sz="3200" b="1" dirty="0" smtClean="0">
                <a:latin typeface="Times New Roman" pitchFamily="18" charset="0"/>
                <a:cs typeface="Times New Roman" pitchFamily="18" charset="0"/>
              </a:rPr>
              <a:t>VÀ </a:t>
            </a:r>
            <a:r>
              <a:rPr lang="en-US" sz="3200" b="1" dirty="0">
                <a:latin typeface="Times New Roman" pitchFamily="18" charset="0"/>
                <a:cs typeface="Times New Roman" pitchFamily="18" charset="0"/>
              </a:rPr>
              <a:t>CÁC CHẤT ĐỘC HẠI</a:t>
            </a:r>
          </a:p>
        </p:txBody>
      </p:sp>
      <p:sp>
        <p:nvSpPr>
          <p:cNvPr id="136211" name="Rectangle 19"/>
          <p:cNvSpPr>
            <a:spLocks noChangeArrowheads="1"/>
          </p:cNvSpPr>
          <p:nvPr/>
        </p:nvSpPr>
        <p:spPr bwMode="auto">
          <a:xfrm>
            <a:off x="304800" y="1066800"/>
            <a:ext cx="3209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sz="3200" b="1" dirty="0" smtClean="0">
                <a:solidFill>
                  <a:srgbClr val="0000FF"/>
                </a:solidFill>
                <a:latin typeface="Times New Roman" pitchFamily="18" charset="0"/>
                <a:cs typeface="Times New Roman" pitchFamily="18" charset="0"/>
              </a:rPr>
              <a:t>:</a:t>
            </a:r>
            <a:endParaRPr lang="en-US" sz="3200" b="1" dirty="0">
              <a:solidFill>
                <a:srgbClr val="0000FF"/>
              </a:solidFill>
              <a:latin typeface="Times New Roman" pitchFamily="18" charset="0"/>
              <a:cs typeface="Times New Roman" pitchFamily="18" charset="0"/>
            </a:endParaRPr>
          </a:p>
        </p:txBody>
      </p:sp>
      <p:pic>
        <p:nvPicPr>
          <p:cNvPr id="136212" name="Picture 20" descr="luoi 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4191000"/>
            <a:ext cx="4191000" cy="2590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6213" name="Picture 21" descr="lle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6800" y="4191000"/>
            <a:ext cx="4114800" cy="2590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6214" name="Text Box 22"/>
          <p:cNvSpPr txBox="1">
            <a:spLocks noChangeArrowheads="1"/>
          </p:cNvSpPr>
          <p:nvPr/>
        </p:nvSpPr>
        <p:spPr bwMode="auto">
          <a:xfrm>
            <a:off x="6096000" y="64008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pPr>
            <a:r>
              <a:rPr lang="en-US" sz="2400" b="1">
                <a:solidFill>
                  <a:srgbClr val="009900"/>
                </a:solidFill>
                <a:latin typeface="Times New Roman" pitchFamily="18" charset="0"/>
                <a:cs typeface="Times New Roman" pitchFamily="18" charset="0"/>
              </a:rPr>
              <a:t>Lưỡi lê</a:t>
            </a:r>
          </a:p>
        </p:txBody>
      </p:sp>
    </p:spTree>
    <p:extLst>
      <p:ext uri="{BB962C8B-B14F-4D97-AF65-F5344CB8AC3E}">
        <p14:creationId xmlns:p14="http://schemas.microsoft.com/office/powerpoint/2010/main" val="27764363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6211"/>
                                        </p:tgtEl>
                                        <p:attrNameLst>
                                          <p:attrName>style.visibility</p:attrName>
                                        </p:attrNameLst>
                                      </p:cBhvr>
                                      <p:to>
                                        <p:strVal val="visible"/>
                                      </p:to>
                                    </p:set>
                                    <p:animEffect transition="in" filter="box(in)">
                                      <p:cBhvr>
                                        <p:cTn id="7" dur="500"/>
                                        <p:tgtEl>
                                          <p:spTgt spid="1362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6201"/>
                                        </p:tgtEl>
                                        <p:attrNameLst>
                                          <p:attrName>style.visibility</p:attrName>
                                        </p:attrNameLst>
                                      </p:cBhvr>
                                      <p:to>
                                        <p:strVal val="visible"/>
                                      </p:to>
                                    </p:set>
                                    <p:animEffect transition="in" filter="box(in)">
                                      <p:cBhvr>
                                        <p:cTn id="12" dur="500"/>
                                        <p:tgtEl>
                                          <p:spTgt spid="1362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36203"/>
                                        </p:tgtEl>
                                        <p:attrNameLst>
                                          <p:attrName>style.visibility</p:attrName>
                                        </p:attrNameLst>
                                      </p:cBhvr>
                                      <p:to>
                                        <p:strVal val="visible"/>
                                      </p:to>
                                    </p:set>
                                    <p:animEffect transition="in" filter="box(in)">
                                      <p:cBhvr>
                                        <p:cTn id="17" dur="500"/>
                                        <p:tgtEl>
                                          <p:spTgt spid="1362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6208"/>
                                        </p:tgtEl>
                                        <p:attrNameLst>
                                          <p:attrName>style.visibility</p:attrName>
                                        </p:attrNameLst>
                                      </p:cBhvr>
                                      <p:to>
                                        <p:strVal val="visible"/>
                                      </p:to>
                                    </p:set>
                                    <p:animEffect transition="in" filter="box(in)">
                                      <p:cBhvr>
                                        <p:cTn id="22" dur="500"/>
                                        <p:tgtEl>
                                          <p:spTgt spid="13620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36202"/>
                                        </p:tgtEl>
                                        <p:attrNameLst>
                                          <p:attrName>style.visibility</p:attrName>
                                        </p:attrNameLst>
                                      </p:cBhvr>
                                      <p:to>
                                        <p:strVal val="visible"/>
                                      </p:to>
                                    </p:set>
                                    <p:animEffect transition="in" filter="box(in)">
                                      <p:cBhvr>
                                        <p:cTn id="27" dur="500"/>
                                        <p:tgtEl>
                                          <p:spTgt spid="13620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36209"/>
                                        </p:tgtEl>
                                        <p:attrNameLst>
                                          <p:attrName>style.visibility</p:attrName>
                                        </p:attrNameLst>
                                      </p:cBhvr>
                                      <p:to>
                                        <p:strVal val="visible"/>
                                      </p:to>
                                    </p:set>
                                    <p:animEffect transition="in" filter="box(in)">
                                      <p:cBhvr>
                                        <p:cTn id="32" dur="500"/>
                                        <p:tgtEl>
                                          <p:spTgt spid="13620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136206"/>
                                        </p:tgtEl>
                                        <p:attrNameLst>
                                          <p:attrName>style.visibility</p:attrName>
                                        </p:attrNameLst>
                                      </p:cBhvr>
                                      <p:to>
                                        <p:strVal val="visible"/>
                                      </p:to>
                                    </p:set>
                                    <p:animEffect transition="in" filter="box(in)">
                                      <p:cBhvr>
                                        <p:cTn id="37" dur="500"/>
                                        <p:tgtEl>
                                          <p:spTgt spid="1362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136207">
                                            <p:txEl>
                                              <p:pRg st="0" end="0"/>
                                            </p:txEl>
                                          </p:spTgt>
                                        </p:tgtEl>
                                        <p:attrNameLst>
                                          <p:attrName>style.visibility</p:attrName>
                                        </p:attrNameLst>
                                      </p:cBhvr>
                                      <p:to>
                                        <p:strVal val="visible"/>
                                      </p:to>
                                    </p:set>
                                    <p:animEffect transition="in" filter="box(in)">
                                      <p:cBhvr>
                                        <p:cTn id="42" dur="500"/>
                                        <p:tgtEl>
                                          <p:spTgt spid="136207">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136204"/>
                                        </p:tgtEl>
                                        <p:attrNameLst>
                                          <p:attrName>style.visibility</p:attrName>
                                        </p:attrNameLst>
                                      </p:cBhvr>
                                      <p:to>
                                        <p:strVal val="visible"/>
                                      </p:to>
                                    </p:set>
                                    <p:animEffect transition="in" filter="box(in)">
                                      <p:cBhvr>
                                        <p:cTn id="47" dur="500"/>
                                        <p:tgtEl>
                                          <p:spTgt spid="13620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36205"/>
                                        </p:tgtEl>
                                        <p:attrNameLst>
                                          <p:attrName>style.visibility</p:attrName>
                                        </p:attrNameLst>
                                      </p:cBhvr>
                                      <p:to>
                                        <p:strVal val="visible"/>
                                      </p:to>
                                    </p:set>
                                    <p:animEffect transition="in" filter="box(in)">
                                      <p:cBhvr>
                                        <p:cTn id="52" dur="500"/>
                                        <p:tgtEl>
                                          <p:spTgt spid="13620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136212"/>
                                        </p:tgtEl>
                                        <p:attrNameLst>
                                          <p:attrName>style.visibility</p:attrName>
                                        </p:attrNameLst>
                                      </p:cBhvr>
                                      <p:to>
                                        <p:strVal val="visible"/>
                                      </p:to>
                                    </p:set>
                                    <p:animEffect transition="in" filter="box(in)">
                                      <p:cBhvr>
                                        <p:cTn id="57" dur="500"/>
                                        <p:tgtEl>
                                          <p:spTgt spid="1362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136214"/>
                                        </p:tgtEl>
                                        <p:attrNameLst>
                                          <p:attrName>style.visibility</p:attrName>
                                        </p:attrNameLst>
                                      </p:cBhvr>
                                      <p:to>
                                        <p:strVal val="visible"/>
                                      </p:to>
                                    </p:set>
                                    <p:animEffect transition="in" filter="box(in)">
                                      <p:cBhvr>
                                        <p:cTn id="62" dur="500"/>
                                        <p:tgtEl>
                                          <p:spTgt spid="13621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nodeType="clickEffect">
                                  <p:stCondLst>
                                    <p:cond delay="0"/>
                                  </p:stCondLst>
                                  <p:childTnLst>
                                    <p:set>
                                      <p:cBhvr>
                                        <p:cTn id="66" dur="1" fill="hold">
                                          <p:stCondLst>
                                            <p:cond delay="0"/>
                                          </p:stCondLst>
                                        </p:cTn>
                                        <p:tgtEl>
                                          <p:spTgt spid="136213"/>
                                        </p:tgtEl>
                                        <p:attrNameLst>
                                          <p:attrName>style.visibility</p:attrName>
                                        </p:attrNameLst>
                                      </p:cBhvr>
                                      <p:to>
                                        <p:strVal val="visible"/>
                                      </p:to>
                                    </p:set>
                                    <p:animEffect transition="in" filter="box(in)">
                                      <p:cBhvr>
                                        <p:cTn id="67" dur="500"/>
                                        <p:tgtEl>
                                          <p:spTgt spid="136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1" grpId="0"/>
      <p:bldP spid="136205" grpId="0"/>
      <p:bldP spid="136208" grpId="0"/>
      <p:bldP spid="136209" grpId="0"/>
      <p:bldP spid="136211" grpId="0"/>
      <p:bldP spid="1362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0"/>
          <p:cNvSpPr txBox="1">
            <a:spLocks noChangeArrowheads="1"/>
          </p:cNvSpPr>
          <p:nvPr/>
        </p:nvSpPr>
        <p:spPr bwMode="auto">
          <a:xfrm>
            <a:off x="0" y="0"/>
            <a:ext cx="9144000" cy="1015663"/>
          </a:xfrm>
          <a:prstGeom prst="rect">
            <a:avLst/>
          </a:prstGeom>
          <a:gradFill rotWithShape="1">
            <a:gsLst>
              <a:gs pos="0">
                <a:srgbClr val="C4E4E6"/>
              </a:gs>
              <a:gs pos="50000">
                <a:srgbClr val="CCFFFF"/>
              </a:gs>
              <a:gs pos="100000">
                <a:srgbClr val="C4E4E6"/>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buClr>
                <a:srgbClr val="FF0000"/>
              </a:buClr>
              <a:buFont typeface="Wingdings" pitchFamily="2" charset="2"/>
              <a:buNone/>
            </a:pPr>
            <a:r>
              <a:rPr lang="en-US" sz="2000" b="1" dirty="0" err="1">
                <a:latin typeface="Times New Roman" pitchFamily="18" charset="0"/>
                <a:cs typeface="Times New Roman" pitchFamily="18" charset="0"/>
              </a:rPr>
              <a:t>Tiết</a:t>
            </a: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23 </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Bài</a:t>
            </a:r>
            <a:r>
              <a:rPr lang="en-US" sz="2000" b="1" dirty="0">
                <a:latin typeface="Times New Roman" pitchFamily="18" charset="0"/>
                <a:cs typeface="Times New Roman" pitchFamily="18" charset="0"/>
              </a:rPr>
              <a:t> 15.</a:t>
            </a:r>
            <a:r>
              <a:rPr lang="en-US" sz="2400" b="1" dirty="0">
                <a:latin typeface="Times New Roman" pitchFamily="18" charset="0"/>
                <a:cs typeface="Times New Roman" pitchFamily="18" charset="0"/>
              </a:rPr>
              <a:t> PHÒNG NGỪA TAI NẠN VŨ KHÍ, CHÁY, NỔ </a:t>
            </a:r>
          </a:p>
          <a:p>
            <a:pPr algn="ctr" eaLnBrk="1" hangingPunct="1">
              <a:spcBef>
                <a:spcPct val="50000"/>
              </a:spcBef>
              <a:buClr>
                <a:srgbClr val="FF0000"/>
              </a:buClr>
              <a:buFont typeface="Wingdings" pitchFamily="2" charset="2"/>
              <a:buNone/>
            </a:pPr>
            <a:r>
              <a:rPr lang="en-US" sz="2400" b="1" dirty="0">
                <a:latin typeface="Times New Roman" pitchFamily="18" charset="0"/>
                <a:cs typeface="Times New Roman" pitchFamily="18" charset="0"/>
              </a:rPr>
              <a:t>VÀ CÁC CHẤT ĐỘC HẠI</a:t>
            </a:r>
          </a:p>
        </p:txBody>
      </p:sp>
      <p:sp>
        <p:nvSpPr>
          <p:cNvPr id="7171" name="Rectangle 11"/>
          <p:cNvSpPr>
            <a:spLocks noChangeArrowheads="1"/>
          </p:cNvSpPr>
          <p:nvPr/>
        </p:nvSpPr>
        <p:spPr bwMode="auto">
          <a:xfrm>
            <a:off x="304800" y="1066800"/>
            <a:ext cx="7939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sz="2800" b="1" dirty="0">
                <a:latin typeface="Times New Roman" pitchFamily="18" charset="0"/>
                <a:cs typeface="Times New Roman" pitchFamily="18" charset="0"/>
              </a:rPr>
              <a:t>1.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loại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vũ</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nổ</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cháy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hại</a:t>
            </a:r>
            <a:r>
              <a:rPr lang="en-US" sz="2800" b="1" dirty="0">
                <a:latin typeface="Times New Roman" pitchFamily="18" charset="0"/>
                <a:cs typeface="Times New Roman" pitchFamily="18" charset="0"/>
              </a:rPr>
              <a:t>:</a:t>
            </a:r>
          </a:p>
        </p:txBody>
      </p:sp>
      <p:pic>
        <p:nvPicPr>
          <p:cNvPr id="138256" name="Picture 16" descr="images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90020"/>
            <a:ext cx="4191000" cy="2209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8257" name="Picture 17" descr="phá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2438" y="1590020"/>
            <a:ext cx="4267200" cy="2209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8258" name="Picture 18" desc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8409" y="4114800"/>
            <a:ext cx="6172200" cy="2971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769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38256"/>
                                        </p:tgtEl>
                                        <p:attrNameLst>
                                          <p:attrName>style.visibility</p:attrName>
                                        </p:attrNameLst>
                                      </p:cBhvr>
                                      <p:to>
                                        <p:strVal val="visible"/>
                                      </p:to>
                                    </p:set>
                                    <p:animEffect transition="in" filter="box(in)">
                                      <p:cBhvr>
                                        <p:cTn id="7" dur="500"/>
                                        <p:tgtEl>
                                          <p:spTgt spid="1382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38257"/>
                                        </p:tgtEl>
                                        <p:attrNameLst>
                                          <p:attrName>style.visibility</p:attrName>
                                        </p:attrNameLst>
                                      </p:cBhvr>
                                      <p:to>
                                        <p:strVal val="visible"/>
                                      </p:to>
                                    </p:set>
                                    <p:animEffect transition="in" filter="box(in)">
                                      <p:cBhvr>
                                        <p:cTn id="12" dur="500"/>
                                        <p:tgtEl>
                                          <p:spTgt spid="1382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38258"/>
                                        </p:tgtEl>
                                        <p:attrNameLst>
                                          <p:attrName>style.visibility</p:attrName>
                                        </p:attrNameLst>
                                      </p:cBhvr>
                                      <p:to>
                                        <p:strVal val="visible"/>
                                      </p:to>
                                    </p:set>
                                    <p:animEffect transition="in" filter="box(in)">
                                      <p:cBhvr>
                                        <p:cTn id="17" dur="500"/>
                                        <p:tgtEl>
                                          <p:spTgt spid="138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x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24643"/>
            <a:ext cx="4648200" cy="2667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195" name="Text Box 4"/>
          <p:cNvSpPr txBox="1">
            <a:spLocks noChangeArrowheads="1"/>
          </p:cNvSpPr>
          <p:nvPr/>
        </p:nvSpPr>
        <p:spPr bwMode="auto">
          <a:xfrm>
            <a:off x="0" y="0"/>
            <a:ext cx="9144000" cy="1015663"/>
          </a:xfrm>
          <a:prstGeom prst="rect">
            <a:avLst/>
          </a:prstGeom>
          <a:gradFill rotWithShape="1">
            <a:gsLst>
              <a:gs pos="0">
                <a:srgbClr val="C4E4E6"/>
              </a:gs>
              <a:gs pos="50000">
                <a:srgbClr val="CCFFFF"/>
              </a:gs>
              <a:gs pos="100000">
                <a:srgbClr val="C4E4E6"/>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spcBef>
                <a:spcPct val="50000"/>
              </a:spcBef>
              <a:buClr>
                <a:srgbClr val="FF0000"/>
              </a:buClr>
              <a:buFont typeface="Wingdings" pitchFamily="2" charset="2"/>
              <a:buNone/>
            </a:pPr>
            <a:r>
              <a:rPr lang="en-US" sz="2400" b="1" dirty="0" err="1">
                <a:latin typeface="Times New Roman" pitchFamily="18" charset="0"/>
                <a:cs typeface="Times New Roman" pitchFamily="18" charset="0"/>
              </a:rPr>
              <a:t>Tiết</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23 </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Bài</a:t>
            </a:r>
            <a:r>
              <a:rPr lang="en-US" sz="2400" b="1" dirty="0">
                <a:latin typeface="Times New Roman" pitchFamily="18" charset="0"/>
                <a:cs typeface="Times New Roman" pitchFamily="18" charset="0"/>
              </a:rPr>
              <a:t> 15. PHÒNG NGỪA TAI NẠN VŨ KHÍ, CHÁY, NỔ </a:t>
            </a:r>
          </a:p>
          <a:p>
            <a:pPr algn="ctr" eaLnBrk="1" hangingPunct="1">
              <a:spcBef>
                <a:spcPct val="50000"/>
              </a:spcBef>
              <a:buClr>
                <a:srgbClr val="FF0000"/>
              </a:buClr>
              <a:buFont typeface="Wingdings" pitchFamily="2" charset="2"/>
              <a:buNone/>
            </a:pPr>
            <a:r>
              <a:rPr lang="en-US" sz="2400" b="1" dirty="0">
                <a:latin typeface="Times New Roman" pitchFamily="18" charset="0"/>
                <a:cs typeface="Times New Roman" pitchFamily="18" charset="0"/>
              </a:rPr>
              <a:t>VÀ CÁC CHẤT ĐỘC HẠI</a:t>
            </a:r>
          </a:p>
        </p:txBody>
      </p:sp>
      <p:sp>
        <p:nvSpPr>
          <p:cNvPr id="8196" name="Rectangle 5"/>
          <p:cNvSpPr>
            <a:spLocks noChangeArrowheads="1"/>
          </p:cNvSpPr>
          <p:nvPr/>
        </p:nvSpPr>
        <p:spPr bwMode="auto">
          <a:xfrm>
            <a:off x="304800" y="1066800"/>
            <a:ext cx="79378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sz="2800" b="1" dirty="0">
                <a:latin typeface="Times New Roman" pitchFamily="18" charset="0"/>
                <a:cs typeface="Times New Roman" pitchFamily="18" charset="0"/>
              </a:rPr>
              <a:t>1</a:t>
            </a:r>
            <a:r>
              <a:rPr lang="en-US" sz="2800" b="1" dirty="0"/>
              <a:t>. </a:t>
            </a:r>
            <a:r>
              <a:rPr lang="en-US" sz="2800" b="1" dirty="0" err="1">
                <a:latin typeface="Times New Roman" pitchFamily="18" charset="0"/>
                <a:cs typeface="Times New Roman" pitchFamily="18" charset="0"/>
              </a:rPr>
              <a:t>Các</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vũ</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khí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nổ</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cháy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chất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hại</a:t>
            </a:r>
            <a:r>
              <a:rPr lang="en-US" sz="2800" b="1" dirty="0">
                <a:latin typeface="Times New Roman" pitchFamily="18" charset="0"/>
                <a:cs typeface="Times New Roman" pitchFamily="18" charset="0"/>
              </a:rPr>
              <a:t>:</a:t>
            </a:r>
          </a:p>
        </p:txBody>
      </p:sp>
      <p:pic>
        <p:nvPicPr>
          <p:cNvPr id="182278" name="Picture 6" descr="con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343400"/>
            <a:ext cx="4038600" cy="2514600"/>
          </a:xfrm>
          <a:prstGeom prst="rect">
            <a:avLst/>
          </a:prstGeom>
          <a:solidFill>
            <a:srgbClr val="FF0000"/>
          </a:solidFill>
          <a:ln w="9525">
            <a:solidFill>
              <a:srgbClr val="FF0000"/>
            </a:solidFill>
            <a:miter lim="800000"/>
            <a:headEnd/>
            <a:tailEnd/>
          </a:ln>
        </p:spPr>
      </p:pic>
      <p:pic>
        <p:nvPicPr>
          <p:cNvPr id="182279" name="Picture 7" descr="ANd9GcSaZTue0pNxx3XOYqMj74LzvRSTlXU5quPjsPz9vT4eSSvG03f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724643"/>
            <a:ext cx="4038600" cy="2667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82280" name="Picture 8" descr="da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4343400"/>
            <a:ext cx="4648200" cy="2514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4580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82274"/>
                                        </p:tgtEl>
                                        <p:attrNameLst>
                                          <p:attrName>style.visibility</p:attrName>
                                        </p:attrNameLst>
                                      </p:cBhvr>
                                      <p:to>
                                        <p:strVal val="visible"/>
                                      </p:to>
                                    </p:set>
                                    <p:animEffect transition="in" filter="box(in)">
                                      <p:cBhvr>
                                        <p:cTn id="7" dur="500"/>
                                        <p:tgtEl>
                                          <p:spTgt spid="182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82279"/>
                                        </p:tgtEl>
                                        <p:attrNameLst>
                                          <p:attrName>style.visibility</p:attrName>
                                        </p:attrNameLst>
                                      </p:cBhvr>
                                      <p:to>
                                        <p:strVal val="visible"/>
                                      </p:to>
                                    </p:set>
                                    <p:animEffect transition="in" filter="box(in)">
                                      <p:cBhvr>
                                        <p:cTn id="12" dur="500"/>
                                        <p:tgtEl>
                                          <p:spTgt spid="1822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82280"/>
                                        </p:tgtEl>
                                        <p:attrNameLst>
                                          <p:attrName>style.visibility</p:attrName>
                                        </p:attrNameLst>
                                      </p:cBhvr>
                                      <p:to>
                                        <p:strVal val="visible"/>
                                      </p:to>
                                    </p:set>
                                    <p:animEffect transition="in" filter="dissolve">
                                      <p:cBhvr>
                                        <p:cTn id="17" dur="500"/>
                                        <p:tgtEl>
                                          <p:spTgt spid="182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182278"/>
                                        </p:tgtEl>
                                        <p:attrNameLst>
                                          <p:attrName>style.visibility</p:attrName>
                                        </p:attrNameLst>
                                      </p:cBhvr>
                                      <p:to>
                                        <p:strVal val="visible"/>
                                      </p:to>
                                    </p:set>
                                    <p:animEffect transition="in" filter="box(in)">
                                      <p:cBhvr>
                                        <p:cTn id="22" dur="500"/>
                                        <p:tgtEl>
                                          <p:spTgt spid="182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TotalTime>
  <Words>1988</Words>
  <Application>Microsoft Office PowerPoint</Application>
  <PresentationFormat>On-screen Show (4:3)</PresentationFormat>
  <Paragraphs>158</Paragraphs>
  <Slides>37</Slides>
  <Notes>9</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PowerPoint Presentation</vt:lpstr>
      <vt:lpstr>PowerPoint Presentation</vt:lpstr>
      <vt:lpstr>PowerPoint Presentation</vt:lpstr>
      <vt:lpstr>PHÒNG NGỪA TAI NẠN VŨ KHÍ, CHÁY, NỔ VÀ CÁC CHẤT ĐỘC HẠI   </vt:lpstr>
      <vt:lpstr>PHÒNG NGỪA TAI NẠN VŨ KHÍ, CHÁY, NỔ VÀ CÁC CHẤT ĐỘC HẠI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PHÒNG NGỪA TAI NẠN VŨ KHÍ, CHÁY, NỔ VÀ CÁC CHẤT ĐỘC HẠI   </vt:lpstr>
      <vt:lpstr>PHÒNG NGỪA TAI NẠN VŨ KHÍ, CHÁY, NỔ VÀ CÁC CHẤT ĐỘC HẠI </vt:lpstr>
      <vt:lpstr>Cấm tàng trữ, vận chuyển, buôn bán, sử dụng trái phép các loại vũ khí, chất nổ, cháy, chất phóng xạ và chất độc hại</vt:lpstr>
      <vt:lpstr> Chỉ những cơ quan, tổ chức, cá nhân được Nhà nước giao nhiệm vụ và cho phép mới được giữ, chuyên chở và sử dụng vũ khí, chất nổ, chất cháy, chất phóng xạ và chất độc hại </vt:lpstr>
      <vt:lpstr>Cơ quan ,tổ chức, cá nhân có trách nhiệm bảo quản, chuyên chở và sử dụng vũ khí, chất nổ, chất cháy, chất phóng xạ, chất độc hại phải được huấn luyện về chuyên môn, có đủ phương tiện cần thiết và luôn tuân thủ quy định về an toàn</vt:lpstr>
      <vt:lpstr>PowerPoint Presentation</vt:lpstr>
      <vt:lpstr>PowerPoint Presentation</vt:lpstr>
      <vt:lpstr>PowerPoint Presentation</vt:lpstr>
      <vt:lpstr>PHÒNG NGỪA TAI NẠN VŨ KHÍ, CHÁY, NỔ VÀ CÁC CHẤT ĐỘC HẠI </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Admin</cp:lastModifiedBy>
  <cp:revision>31</cp:revision>
  <dcterms:created xsi:type="dcterms:W3CDTF">2016-02-25T14:18:35Z</dcterms:created>
  <dcterms:modified xsi:type="dcterms:W3CDTF">2023-02-21T01:40:47Z</dcterms:modified>
</cp:coreProperties>
</file>